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3" r:id="rId34"/>
    <p:sldId id="287" r:id="rId35"/>
    <p:sldId id="294" r:id="rId36"/>
    <p:sldId id="295" r:id="rId37"/>
    <p:sldId id="296" r:id="rId38"/>
    <p:sldId id="288" r:id="rId39"/>
    <p:sldId id="289" r:id="rId40"/>
    <p:sldId id="297" r:id="rId41"/>
    <p:sldId id="290" r:id="rId42"/>
    <p:sldId id="291" r:id="rId43"/>
    <p:sldId id="292"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81" autoAdjust="0"/>
  </p:normalViewPr>
  <p:slideViewPr>
    <p:cSldViewPr snapToObjects="1">
      <p:cViewPr>
        <p:scale>
          <a:sx n="88" d="100"/>
          <a:sy n="88" d="100"/>
        </p:scale>
        <p:origin x="-10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487363" y="411163"/>
            <a:ext cx="8169275" cy="6035675"/>
            <a:chOff x="486873" y="411480"/>
            <a:chExt cx="8170255" cy="6035040"/>
          </a:xfrm>
        </p:grpSpPr>
        <p:pic>
          <p:nvPicPr>
            <p:cNvPr id="5" name="Picture 4"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6" name="Rectangle 5"/>
            <p:cNvSpPr>
              <a:spLocks/>
            </p:cNvSpPr>
            <p:nvPr/>
          </p:nvSpPr>
          <p:spPr>
            <a:xfrm>
              <a:off x="563082" y="474973"/>
              <a:ext cx="7982908" cy="5889005"/>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6"/>
            <p:cNvCxnSpPr/>
            <p:nvPr/>
          </p:nvCxnSpPr>
          <p:spPr>
            <a:xfrm>
              <a:off x="563082" y="6133815"/>
              <a:ext cx="7982908"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8" cy="2577829"/>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914400" y="1123950"/>
            <a:ext cx="7342188"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a:xfrm>
            <a:off x="573088" y="6122988"/>
            <a:ext cx="2133600" cy="258762"/>
          </a:xfrm>
        </p:spPr>
        <p:txBody>
          <a:bodyPr/>
          <a:lstStyle>
            <a:lvl1pPr>
              <a:defRPr/>
            </a:lvl1pPr>
          </a:lstStyle>
          <a:p>
            <a:pPr>
              <a:defRPr/>
            </a:pPr>
            <a:fld id="{40272EC3-EF5F-4DF8-8738-D3DC9487D403}" type="datetimeFigureOut">
              <a:rPr lang="en-US"/>
              <a:pPr>
                <a:defRPr/>
              </a:pPr>
              <a:t>8/19/2014</a:t>
            </a:fld>
            <a:endParaRPr lang="en-US"/>
          </a:p>
        </p:txBody>
      </p:sp>
      <p:sp>
        <p:nvSpPr>
          <p:cNvPr id="10" name="Footer Placeholder 4"/>
          <p:cNvSpPr>
            <a:spLocks noGrp="1"/>
          </p:cNvSpPr>
          <p:nvPr>
            <p:ph type="ftr" sz="quarter" idx="11"/>
          </p:nvPr>
        </p:nvSpPr>
        <p:spPr>
          <a:xfrm>
            <a:off x="5638800" y="6122988"/>
            <a:ext cx="2895600" cy="257175"/>
          </a:xfrm>
        </p:spPr>
        <p:txBody>
          <a:bodyPr/>
          <a:lstStyle>
            <a:lvl1pPr>
              <a:defRPr/>
            </a:lvl1pPr>
          </a:lstStyle>
          <a:p>
            <a:endParaRPr lang="en-US"/>
          </a:p>
        </p:txBody>
      </p:sp>
      <p:sp>
        <p:nvSpPr>
          <p:cNvPr id="11" name="Slide Number Placeholder 5"/>
          <p:cNvSpPr>
            <a:spLocks noGrp="1"/>
          </p:cNvSpPr>
          <p:nvPr>
            <p:ph type="sldNum" sz="quarter" idx="12"/>
          </p:nvPr>
        </p:nvSpPr>
        <p:spPr>
          <a:xfrm>
            <a:off x="4191000" y="6122988"/>
            <a:ext cx="762000" cy="271462"/>
          </a:xfrm>
        </p:spPr>
        <p:txBody>
          <a:bodyPr/>
          <a:lstStyle>
            <a:lvl1pPr>
              <a:defRPr/>
            </a:lvl1pPr>
          </a:lstStyle>
          <a:p>
            <a:fld id="{DE526647-2C14-4AB8-BE14-B1EAE1EE74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33"/>
          <p:cNvGrpSpPr>
            <a:grpSpLocks/>
          </p:cNvGrpSpPr>
          <p:nvPr/>
        </p:nvGrpSpPr>
        <p:grpSpPr bwMode="auto">
          <a:xfrm>
            <a:off x="182563" y="173038"/>
            <a:ext cx="8778875" cy="6511925"/>
            <a:chOff x="182880" y="173699"/>
            <a:chExt cx="8778240" cy="6510602"/>
          </a:xfrm>
        </p:grpSpPr>
        <p:grpSp>
          <p:nvGrpSpPr>
            <p:cNvPr id="7" name="Group 26"/>
            <p:cNvGrpSpPr>
              <a:grpSpLocks/>
            </p:cNvGrpSpPr>
            <p:nvPr/>
          </p:nvGrpSpPr>
          <p:grpSpPr bwMode="auto">
            <a:xfrm>
              <a:off x="182880" y="173699"/>
              <a:ext cx="8778240" cy="6510602"/>
              <a:chOff x="182880" y="173699"/>
              <a:chExt cx="8778240" cy="6510602"/>
            </a:xfrm>
          </p:grpSpPr>
          <p:pic>
            <p:nvPicPr>
              <p:cNvPr id="9" name="Picture 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a:grpSpLocks/>
              </p:cNvGrpSpPr>
              <p:nvPr/>
            </p:nvGrpSpPr>
            <p:grpSpPr bwMode="auto">
              <a:xfrm>
                <a:off x="255900" y="237186"/>
                <a:ext cx="8622676" cy="6364582"/>
                <a:chOff x="247025" y="246872"/>
                <a:chExt cx="8622676" cy="6364582"/>
              </a:xfrm>
            </p:grpSpPr>
            <p:sp>
              <p:nvSpPr>
                <p:cNvPr id="11" name="Rectangle 10"/>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2" name="Straight Connector 11"/>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8" name="Rectangle 7"/>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3" name="Rectangle 12"/>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Rectangle 13"/>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smtClean="0"/>
              <a:t>Click icon to add picture</a:t>
            </a:r>
            <a:endParaRPr noProof="0"/>
          </a:p>
        </p:txBody>
      </p:sp>
      <p:sp>
        <p:nvSpPr>
          <p:cNvPr id="15" name="Date Placeholder 4"/>
          <p:cNvSpPr>
            <a:spLocks noGrp="1"/>
          </p:cNvSpPr>
          <p:nvPr>
            <p:ph type="dt" sz="half" idx="14"/>
          </p:nvPr>
        </p:nvSpPr>
        <p:spPr/>
        <p:txBody>
          <a:bodyPr/>
          <a:lstStyle>
            <a:lvl1pPr>
              <a:defRPr/>
            </a:lvl1pPr>
          </a:lstStyle>
          <a:p>
            <a:pPr>
              <a:defRPr/>
            </a:pPr>
            <a:fld id="{F2B8367A-607D-4B4E-A2A8-07B649CA33D1}" type="datetimeFigureOut">
              <a:rPr lang="en-US"/>
              <a:pPr>
                <a:defRPr/>
              </a:pPr>
              <a:t>8/19/2014</a:t>
            </a:fld>
            <a:endParaRPr lang="en-US"/>
          </a:p>
        </p:txBody>
      </p:sp>
      <p:sp>
        <p:nvSpPr>
          <p:cNvPr id="16" name="Footer Placeholder 5"/>
          <p:cNvSpPr>
            <a:spLocks noGrp="1"/>
          </p:cNvSpPr>
          <p:nvPr>
            <p:ph type="ftr" sz="quarter" idx="15"/>
          </p:nvPr>
        </p:nvSpPr>
        <p:spPr/>
        <p:txBody>
          <a:bodyPr/>
          <a:lstStyle>
            <a:lvl1pPr>
              <a:defRPr/>
            </a:lvl1pPr>
          </a:lstStyle>
          <a:p>
            <a:endParaRPr lang="en-US"/>
          </a:p>
        </p:txBody>
      </p:sp>
      <p:sp>
        <p:nvSpPr>
          <p:cNvPr id="18" name="Slide Number Placeholder 6"/>
          <p:cNvSpPr>
            <a:spLocks noGrp="1"/>
          </p:cNvSpPr>
          <p:nvPr>
            <p:ph type="sldNum" sz="quarter" idx="16"/>
          </p:nvPr>
        </p:nvSpPr>
        <p:spPr/>
        <p:txBody>
          <a:bodyPr/>
          <a:lstStyle>
            <a:lvl1pPr>
              <a:defRPr/>
            </a:lvl1pPr>
          </a:lstStyle>
          <a:p>
            <a:fld id="{1F16A6E3-D81B-48EE-97D3-C7D2AD7214F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2"/>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30352" y="2670048"/>
            <a:ext cx="3008376" cy="3401568"/>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5AF14BE-DD5E-4936-AA34-063EED42CBB7}" type="datetimeFigureOut">
              <a:rPr lang="en-US"/>
              <a:pPr>
                <a:defRPr/>
              </a:pPr>
              <a:t>8/19/2014</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p:txBody>
          <a:bodyPr/>
          <a:lstStyle>
            <a:lvl1pPr>
              <a:defRPr/>
            </a:lvl1pPr>
          </a:lstStyle>
          <a:p>
            <a:fld id="{1B7EE91D-B688-47CB-A122-8E92D7B8782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0"/>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30351" y="5271247"/>
            <a:ext cx="8021977" cy="1013011"/>
          </a:xfrm>
        </p:spPr>
        <p:txBody>
          <a:bodyPr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4EA80138-A4AE-4C16-9986-F9AF98380D18}" type="datetimeFigureOut">
              <a:rPr lang="en-US"/>
              <a:pPr>
                <a:defRPr/>
              </a:pPr>
              <a:t>8/19/2014</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p:txBody>
          <a:bodyPr/>
          <a:lstStyle>
            <a:lvl1pPr>
              <a:defRPr/>
            </a:lvl1pPr>
          </a:lstStyle>
          <a:p>
            <a:fld id="{2554102A-B115-4D43-8B18-235A1678F77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B0D1EF4E-BB78-4254-BCC1-E4273A85E172}" type="datetimeFigureOut">
              <a:rPr lang="en-US"/>
              <a:pPr>
                <a:defRPr/>
              </a:pPr>
              <a:t>8/19/2014</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25C33F5D-2005-4245-8C75-FCDE4DD3F25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9" name="Rectangle 8"/>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3"/>
          <p:cNvSpPr>
            <a:spLocks noGrp="1"/>
          </p:cNvSpPr>
          <p:nvPr>
            <p:ph type="dt" sz="half" idx="10"/>
          </p:nvPr>
        </p:nvSpPr>
        <p:spPr/>
        <p:txBody>
          <a:bodyPr/>
          <a:lstStyle>
            <a:lvl1pPr>
              <a:defRPr/>
            </a:lvl1pPr>
          </a:lstStyle>
          <a:p>
            <a:pPr>
              <a:defRPr/>
            </a:pPr>
            <a:fld id="{CF5FA0E6-04C4-468E-9FE7-5AD4A521A4DC}" type="datetimeFigureOut">
              <a:rPr lang="en-US"/>
              <a:pPr>
                <a:defRPr/>
              </a:pPr>
              <a:t>8/19/2014</a:t>
            </a:fld>
            <a:endParaRPr lang="en-US"/>
          </a:p>
        </p:txBody>
      </p:sp>
      <p:sp>
        <p:nvSpPr>
          <p:cNvPr id="12" name="Footer Placeholder 4"/>
          <p:cNvSpPr>
            <a:spLocks noGrp="1"/>
          </p:cNvSpPr>
          <p:nvPr>
            <p:ph type="ftr" sz="quarter" idx="11"/>
          </p:nvPr>
        </p:nvSpPr>
        <p:spPr/>
        <p:txBody>
          <a:bodyPr/>
          <a:lstStyle>
            <a:lvl1pPr>
              <a:defRPr/>
            </a:lvl1pPr>
          </a:lstStyle>
          <a:p>
            <a:endParaRPr lang="en-US"/>
          </a:p>
        </p:txBody>
      </p:sp>
      <p:sp>
        <p:nvSpPr>
          <p:cNvPr id="13" name="Slide Number Placeholder 5"/>
          <p:cNvSpPr>
            <a:spLocks noGrp="1"/>
          </p:cNvSpPr>
          <p:nvPr>
            <p:ph type="sldNum" sz="quarter" idx="12"/>
          </p:nvPr>
        </p:nvSpPr>
        <p:spPr/>
        <p:txBody>
          <a:bodyPr/>
          <a:lstStyle>
            <a:lvl1pPr>
              <a:defRPr/>
            </a:lvl1pPr>
          </a:lstStyle>
          <a:p>
            <a:fld id="{C310D476-1AEC-4049-829B-54DAB321B4F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70FDBE29-0BFB-42A6-B13A-D0D40F4CEE5F}" type="datetimeFigureOut">
              <a:rPr lang="en-US"/>
              <a:pPr>
                <a:defRPr/>
              </a:pPr>
              <a:t>8/19/2014</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DD667044-7239-4A0D-B611-106E3916A8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4"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1"/>
          <p:cNvGrpSpPr>
            <a:grpSpLocks/>
          </p:cNvGrpSpPr>
          <p:nvPr/>
        </p:nvGrpSpPr>
        <p:grpSpPr bwMode="auto">
          <a:xfrm>
            <a:off x="563563" y="476250"/>
            <a:ext cx="7981950" cy="5888038"/>
            <a:chOff x="562842" y="475488"/>
            <a:chExt cx="7982713" cy="5888736"/>
          </a:xfrm>
        </p:grpSpPr>
        <p:sp>
          <p:nvSpPr>
            <p:cNvPr id="7" name="Rectangle 6"/>
            <p:cNvSpPr>
              <a:spLocks/>
            </p:cNvSpPr>
            <p:nvPr/>
          </p:nvSpPr>
          <p:spPr>
            <a:xfrm>
              <a:off x="562842" y="475488"/>
              <a:ext cx="7982713"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562842" y="6134009"/>
              <a:ext cx="7982713"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562842" y="3427001"/>
              <a:ext cx="7982713"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ctrTitle"/>
          </p:nvPr>
        </p:nvSpPr>
        <p:spPr>
          <a:xfrm>
            <a:off x="900113" y="3442447"/>
            <a:ext cx="7345362" cy="1532965"/>
          </a:xfrm>
        </p:spPr>
        <p:txBody>
          <a:bodyPr anchor="b">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636493" y="533400"/>
            <a:ext cx="7836408" cy="2828925"/>
          </a:xfrm>
        </p:spPr>
        <p:txBody>
          <a:bodyPr rtlCol="0">
            <a:normAutofit/>
          </a:bodyPr>
          <a:lstStyle>
            <a:lvl1pPr>
              <a:buNone/>
              <a:defRPr sz="2000"/>
            </a:lvl1pPr>
          </a:lstStyle>
          <a:p>
            <a:pPr lvl="0"/>
            <a:r>
              <a:rPr lang="en-US" noProof="0" smtClean="0"/>
              <a:t>Click icon to add picture</a:t>
            </a:r>
            <a:endParaRPr noProof="0"/>
          </a:p>
        </p:txBody>
      </p:sp>
      <p:sp>
        <p:nvSpPr>
          <p:cNvPr id="10" name="Date Placeholder 3"/>
          <p:cNvSpPr>
            <a:spLocks noGrp="1"/>
          </p:cNvSpPr>
          <p:nvPr>
            <p:ph type="dt" sz="half" idx="13"/>
          </p:nvPr>
        </p:nvSpPr>
        <p:spPr>
          <a:xfrm>
            <a:off x="569913" y="6122988"/>
            <a:ext cx="2133600" cy="258762"/>
          </a:xfrm>
        </p:spPr>
        <p:txBody>
          <a:bodyPr/>
          <a:lstStyle>
            <a:lvl1pPr>
              <a:defRPr/>
            </a:lvl1pPr>
          </a:lstStyle>
          <a:p>
            <a:pPr>
              <a:defRPr/>
            </a:pPr>
            <a:fld id="{538EC000-4E0D-40DD-BC14-E63923ACD21A}" type="datetimeFigureOut">
              <a:rPr lang="en-US"/>
              <a:pPr>
                <a:defRPr/>
              </a:pPr>
              <a:t>8/19/2014</a:t>
            </a:fld>
            <a:endParaRPr lang="en-US"/>
          </a:p>
        </p:txBody>
      </p:sp>
      <p:sp>
        <p:nvSpPr>
          <p:cNvPr id="11" name="Footer Placeholder 4"/>
          <p:cNvSpPr>
            <a:spLocks noGrp="1"/>
          </p:cNvSpPr>
          <p:nvPr>
            <p:ph type="ftr" sz="quarter" idx="14"/>
          </p:nvPr>
        </p:nvSpPr>
        <p:spPr>
          <a:xfrm>
            <a:off x="5638800" y="6124575"/>
            <a:ext cx="2895600" cy="257175"/>
          </a:xfrm>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C187EAF9-C086-444C-92BD-9D61546A486B}" type="datetimeFigureOut">
              <a:rPr lang="en-US"/>
              <a:pPr>
                <a:defRPr/>
              </a:pPr>
              <a:t>8/19/2014</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CC275BB4-2CD9-4DE3-A870-9CEB4EEDB7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4"/>
          <p:cNvSpPr>
            <a:spLocks noGrp="1"/>
          </p:cNvSpPr>
          <p:nvPr>
            <p:ph type="dt" sz="half" idx="10"/>
          </p:nvPr>
        </p:nvSpPr>
        <p:spPr/>
        <p:txBody>
          <a:bodyPr/>
          <a:lstStyle>
            <a:lvl1pPr>
              <a:defRPr/>
            </a:lvl1pPr>
          </a:lstStyle>
          <a:p>
            <a:pPr>
              <a:defRPr/>
            </a:pPr>
            <a:fld id="{8E45C990-E66B-47AB-ABCA-6A12F9CB9DF9}" type="datetimeFigureOut">
              <a:rPr lang="en-US"/>
              <a:pPr>
                <a:defRPr/>
              </a:pPr>
              <a:t>8/19/2014</a:t>
            </a:fld>
            <a:endParaRPr lang="en-US"/>
          </a:p>
        </p:txBody>
      </p:sp>
      <p:sp>
        <p:nvSpPr>
          <p:cNvPr id="12" name="Footer Placeholder 5"/>
          <p:cNvSpPr>
            <a:spLocks noGrp="1"/>
          </p:cNvSpPr>
          <p:nvPr>
            <p:ph type="ftr" sz="quarter" idx="11"/>
          </p:nvPr>
        </p:nvSpPr>
        <p:spPr/>
        <p:txBody>
          <a:bodyPr/>
          <a:lstStyle>
            <a:lvl1pPr>
              <a:defRPr/>
            </a:lvl1pPr>
          </a:lstStyle>
          <a:p>
            <a:endParaRPr lang="en-US"/>
          </a:p>
        </p:txBody>
      </p:sp>
      <p:sp>
        <p:nvSpPr>
          <p:cNvPr id="13" name="Slide Number Placeholder 6"/>
          <p:cNvSpPr>
            <a:spLocks noGrp="1"/>
          </p:cNvSpPr>
          <p:nvPr>
            <p:ph type="sldNum" sz="quarter" idx="12"/>
          </p:nvPr>
        </p:nvSpPr>
        <p:spPr/>
        <p:txBody>
          <a:bodyPr/>
          <a:lstStyle>
            <a:lvl1pPr>
              <a:defRPr/>
            </a:lvl1pPr>
          </a:lstStyle>
          <a:p>
            <a:fld id="{2AA52216-0D37-499E-963B-CD79C0718C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182563" y="173038"/>
            <a:ext cx="8778875" cy="6511925"/>
            <a:chOff x="182880" y="173699"/>
            <a:chExt cx="8778240" cy="6510602"/>
          </a:xfrm>
        </p:grpSpPr>
        <p:pic>
          <p:nvPicPr>
            <p:cNvPr id="8" name="Picture 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8"/>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Rectangle 11"/>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cxnSp>
        <p:nvCxnSpPr>
          <p:cNvPr id="13" name="Straight Connector 12"/>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Date Placeholder 6"/>
          <p:cNvSpPr>
            <a:spLocks noGrp="1"/>
          </p:cNvSpPr>
          <p:nvPr>
            <p:ph type="dt" sz="half" idx="10"/>
          </p:nvPr>
        </p:nvSpPr>
        <p:spPr/>
        <p:txBody>
          <a:bodyPr/>
          <a:lstStyle>
            <a:lvl1pPr>
              <a:defRPr/>
            </a:lvl1pPr>
          </a:lstStyle>
          <a:p>
            <a:pPr>
              <a:defRPr/>
            </a:pPr>
            <a:fld id="{1FB31057-D990-4375-91ED-14B419CA5C65}" type="datetimeFigureOut">
              <a:rPr lang="en-US"/>
              <a:pPr>
                <a:defRPr/>
              </a:pPr>
              <a:t>8/19/2014</a:t>
            </a:fld>
            <a:endParaRPr lang="en-US"/>
          </a:p>
        </p:txBody>
      </p:sp>
      <p:sp>
        <p:nvSpPr>
          <p:cNvPr id="16" name="Footer Placeholder 7"/>
          <p:cNvSpPr>
            <a:spLocks noGrp="1"/>
          </p:cNvSpPr>
          <p:nvPr>
            <p:ph type="ftr" sz="quarter" idx="11"/>
          </p:nvPr>
        </p:nvSpPr>
        <p:spPr/>
        <p:txBody>
          <a:bodyPr/>
          <a:lstStyle>
            <a:lvl1pPr>
              <a:defRPr/>
            </a:lvl1pPr>
          </a:lstStyle>
          <a:p>
            <a:endParaRPr lang="en-US"/>
          </a:p>
        </p:txBody>
      </p:sp>
      <p:sp>
        <p:nvSpPr>
          <p:cNvPr id="17" name="Slide Number Placeholder 8"/>
          <p:cNvSpPr>
            <a:spLocks noGrp="1"/>
          </p:cNvSpPr>
          <p:nvPr>
            <p:ph type="sldNum" sz="quarter" idx="12"/>
          </p:nvPr>
        </p:nvSpPr>
        <p:spPr/>
        <p:txBody>
          <a:bodyPr/>
          <a:lstStyle>
            <a:lvl1pPr>
              <a:defRPr/>
            </a:lvl1pPr>
          </a:lstStyle>
          <a:p>
            <a:fld id="{CBFA2A1C-A91B-4AFE-8BAA-40D8FD0AE5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8"/>
          <p:cNvGrpSpPr>
            <a:grpSpLocks/>
          </p:cNvGrpSpPr>
          <p:nvPr/>
        </p:nvGrpSpPr>
        <p:grpSpPr bwMode="auto">
          <a:xfrm>
            <a:off x="182563" y="173038"/>
            <a:ext cx="8778875" cy="6511925"/>
            <a:chOff x="182880" y="173699"/>
            <a:chExt cx="8778240" cy="6510602"/>
          </a:xfrm>
        </p:grpSpPr>
        <p:pic>
          <p:nvPicPr>
            <p:cNvPr id="4" name="Picture 3"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5" name="Group 10"/>
            <p:cNvGrpSpPr>
              <a:grpSpLocks/>
            </p:cNvGrpSpPr>
            <p:nvPr/>
          </p:nvGrpSpPr>
          <p:grpSpPr bwMode="auto">
            <a:xfrm>
              <a:off x="255900" y="237186"/>
              <a:ext cx="8622676" cy="6364582"/>
              <a:chOff x="247025" y="246872"/>
              <a:chExt cx="8622676" cy="6364582"/>
            </a:xfrm>
          </p:grpSpPr>
          <p:sp>
            <p:nvSpPr>
              <p:cNvPr id="6" name="Rectangle 5"/>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6"/>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CBFA47A0-B10E-4B0C-A07D-40A627EB6B8F}" type="datetimeFigureOut">
              <a:rPr lang="en-US"/>
              <a:pPr>
                <a:defRPr/>
              </a:pPr>
              <a:t>8/19/2014</a:t>
            </a:fld>
            <a:endParaRPr lang="en-US"/>
          </a:p>
        </p:txBody>
      </p:sp>
      <p:sp>
        <p:nvSpPr>
          <p:cNvPr id="10" name="Footer Placeholder 3"/>
          <p:cNvSpPr>
            <a:spLocks noGrp="1"/>
          </p:cNvSpPr>
          <p:nvPr>
            <p:ph type="ftr" sz="quarter" idx="11"/>
          </p:nvPr>
        </p:nvSpPr>
        <p:spPr/>
        <p:txBody>
          <a:bodyPr/>
          <a:lstStyle>
            <a:lvl1pPr>
              <a:defRPr/>
            </a:lvl1pPr>
          </a:lstStyle>
          <a:p>
            <a:endParaRPr lang="en-US"/>
          </a:p>
        </p:txBody>
      </p:sp>
      <p:sp>
        <p:nvSpPr>
          <p:cNvPr id="11" name="Slide Number Placeholder 4"/>
          <p:cNvSpPr>
            <a:spLocks noGrp="1"/>
          </p:cNvSpPr>
          <p:nvPr>
            <p:ph type="sldNum" sz="quarter" idx="12"/>
          </p:nvPr>
        </p:nvSpPr>
        <p:spPr/>
        <p:txBody>
          <a:bodyPr/>
          <a:lstStyle>
            <a:lvl1pPr>
              <a:defRPr/>
            </a:lvl1pPr>
          </a:lstStyle>
          <a:p>
            <a:fld id="{140FC643-ED39-4921-AA97-76890295F4F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7"/>
          <p:cNvGrpSpPr>
            <a:grpSpLocks/>
          </p:cNvGrpSpPr>
          <p:nvPr/>
        </p:nvGrpSpPr>
        <p:grpSpPr bwMode="auto">
          <a:xfrm>
            <a:off x="182563" y="173038"/>
            <a:ext cx="8778875" cy="6511925"/>
            <a:chOff x="182880" y="173699"/>
            <a:chExt cx="8778240" cy="6510602"/>
          </a:xfrm>
        </p:grpSpPr>
        <p:pic>
          <p:nvPicPr>
            <p:cNvPr id="3" name="Picture 2"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4" name="Group 10"/>
            <p:cNvGrpSpPr>
              <a:grpSpLocks/>
            </p:cNvGrpSpPr>
            <p:nvPr/>
          </p:nvGrpSpPr>
          <p:grpSpPr bwMode="auto">
            <a:xfrm>
              <a:off x="255900" y="237186"/>
              <a:ext cx="8622676" cy="6364582"/>
              <a:chOff x="247025" y="246872"/>
              <a:chExt cx="8622676" cy="6364582"/>
            </a:xfrm>
          </p:grpSpPr>
          <p:sp>
            <p:nvSpPr>
              <p:cNvPr id="5" name="Rectangle 4"/>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6" name="Straight Connector 5"/>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315A9C33-A30E-46D2-8733-A046C2C05204}" type="datetimeFigureOut">
              <a:rPr lang="en-US"/>
              <a:pPr>
                <a:defRPr/>
              </a:pPr>
              <a:t>8/19/2014</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3"/>
          <p:cNvSpPr>
            <a:spLocks noGrp="1"/>
          </p:cNvSpPr>
          <p:nvPr>
            <p:ph type="sldNum" sz="quarter" idx="12"/>
          </p:nvPr>
        </p:nvSpPr>
        <p:spPr/>
        <p:txBody>
          <a:bodyPr/>
          <a:lstStyle>
            <a:lvl1pPr>
              <a:defRPr/>
            </a:lvl1pPr>
          </a:lstStyle>
          <a:p>
            <a:fld id="{ECF09133-EC24-4544-82DF-F1182454516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33"/>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AF4C099B-7A31-468A-9ED1-7A558538FE30}" type="datetimeFigureOut">
              <a:rPr lang="en-US"/>
              <a:pPr>
                <a:defRPr/>
              </a:pPr>
              <a:t>8/19/2014</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p:txBody>
          <a:bodyPr/>
          <a:lstStyle>
            <a:lvl1pPr>
              <a:defRPr/>
            </a:lvl1pPr>
          </a:lstStyle>
          <a:p>
            <a:fld id="{7F9ABF29-CCBB-464C-8410-2DEF6C39512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244475"/>
            <a:ext cx="7345362" cy="1339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00113" y="2133600"/>
            <a:ext cx="7345362" cy="3932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4475" y="6372225"/>
            <a:ext cx="2133600" cy="258763"/>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lumMod val="60000"/>
                    <a:lumOff val="40000"/>
                  </a:schemeClr>
                </a:solidFill>
                <a:latin typeface="Brush Script MT" pitchFamily="66" charset="0"/>
                <a:ea typeface="+mn-ea"/>
                <a:cs typeface="+mn-cs"/>
              </a:defRPr>
            </a:lvl1pPr>
          </a:lstStyle>
          <a:p>
            <a:pPr>
              <a:defRPr/>
            </a:pPr>
            <a:fld id="{0B1CD332-0E59-4546-9C5F-B730CC19DC5D}" type="datetimeFigureOut">
              <a:rPr lang="en-US"/>
              <a:pPr>
                <a:defRPr/>
              </a:pPr>
              <a:t>8/19/2014</a:t>
            </a:fld>
            <a:endParaRPr lang="en-US"/>
          </a:p>
        </p:txBody>
      </p:sp>
      <p:sp>
        <p:nvSpPr>
          <p:cNvPr id="5" name="Footer Placeholder 4"/>
          <p:cNvSpPr>
            <a:spLocks noGrp="1"/>
          </p:cNvSpPr>
          <p:nvPr>
            <p:ph type="ftr" sz="quarter" idx="3"/>
          </p:nvPr>
        </p:nvSpPr>
        <p:spPr>
          <a:xfrm>
            <a:off x="5959475" y="6372225"/>
            <a:ext cx="2895600" cy="2571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0BCC1"/>
                </a:solidFill>
                <a:latin typeface="Brush Script MT" charset="0"/>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B0BCC1"/>
                </a:solidFill>
                <a:latin typeface="Calisto MT" pitchFamily="-72" charset="0"/>
              </a:defRPr>
            </a:lvl1pPr>
          </a:lstStyle>
          <a:p>
            <a:fld id="{64C18CD5-7BAD-4C44-9427-6563FC56FB8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fontAlgn="base">
        <a:spcBef>
          <a:spcPct val="0"/>
        </a:spcBef>
        <a:spcAft>
          <a:spcPct val="0"/>
        </a:spcAft>
        <a:defRPr sz="4800" kern="1200">
          <a:solidFill>
            <a:srgbClr val="404040"/>
          </a:solidFill>
          <a:latin typeface="+mj-lt"/>
          <a:ea typeface="ＭＳ Ｐゴシック" pitchFamily="-72" charset="-128"/>
          <a:cs typeface="ＭＳ Ｐゴシック" pitchFamily="-72" charset="-128"/>
        </a:defRPr>
      </a:lvl1pPr>
      <a:lvl2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2pPr>
      <a:lvl3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3pPr>
      <a:lvl4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4pPr>
      <a:lvl5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5pPr>
      <a:lvl6pPr marL="4572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6pPr>
      <a:lvl7pPr marL="9144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7pPr>
      <a:lvl8pPr marL="13716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8pPr>
      <a:lvl9pPr marL="18288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9pPr>
    </p:titleStyle>
    <p:bodyStyle>
      <a:lvl1pPr marL="342900" indent="-342900" algn="l" rtl="0" fontAlgn="base">
        <a:spcBef>
          <a:spcPts val="2000"/>
        </a:spcBef>
        <a:spcAft>
          <a:spcPct val="0"/>
        </a:spcAft>
        <a:buClr>
          <a:srgbClr val="404040"/>
        </a:buClr>
        <a:buFont typeface="Arial" pitchFamily="-72" charset="0"/>
        <a:buChar char="•"/>
        <a:defRPr sz="2400" kern="1200">
          <a:solidFill>
            <a:srgbClr val="404040"/>
          </a:solidFill>
          <a:latin typeface="+mn-lt"/>
          <a:ea typeface="ＭＳ Ｐゴシック" pitchFamily="-72" charset="-128"/>
          <a:cs typeface="ＭＳ Ｐゴシック" pitchFamily="-72" charset="-128"/>
        </a:defRPr>
      </a:lvl1pPr>
      <a:lvl2pPr marL="579438" indent="-228600" algn="l" rtl="0" fontAlgn="base">
        <a:spcBef>
          <a:spcPts val="600"/>
        </a:spcBef>
        <a:spcAft>
          <a:spcPct val="0"/>
        </a:spcAft>
        <a:buClr>
          <a:srgbClr val="B0BCC1"/>
        </a:buClr>
        <a:buFont typeface="Arial" pitchFamily="-72" charset="0"/>
        <a:buChar char="•"/>
        <a:defRPr sz="2200" kern="1200">
          <a:solidFill>
            <a:srgbClr val="404040"/>
          </a:solidFill>
          <a:latin typeface="+mn-lt"/>
          <a:ea typeface="ＭＳ Ｐゴシック" pitchFamily="-72" charset="-128"/>
          <a:cs typeface="+mn-cs"/>
        </a:defRPr>
      </a:lvl2pPr>
      <a:lvl3pPr marL="808038" indent="-228600" algn="l" rtl="0" fontAlgn="base">
        <a:spcBef>
          <a:spcPts val="600"/>
        </a:spcBef>
        <a:spcAft>
          <a:spcPct val="0"/>
        </a:spcAft>
        <a:buClr>
          <a:srgbClr val="404040"/>
        </a:buClr>
        <a:buFont typeface="Arial" pitchFamily="-72" charset="0"/>
        <a:buChar char="•"/>
        <a:defRPr sz="2000" kern="1200">
          <a:solidFill>
            <a:srgbClr val="404040"/>
          </a:solidFill>
          <a:latin typeface="+mn-lt"/>
          <a:ea typeface="ＭＳ Ｐゴシック" pitchFamily="-72" charset="-128"/>
          <a:cs typeface="+mn-cs"/>
        </a:defRPr>
      </a:lvl3pPr>
      <a:lvl4pPr marL="1036638" indent="-228600" algn="l" rtl="0" fontAlgn="base">
        <a:spcBef>
          <a:spcPts val="600"/>
        </a:spcBef>
        <a:spcAft>
          <a:spcPct val="0"/>
        </a:spcAft>
        <a:buClr>
          <a:srgbClr val="B0BCC1"/>
        </a:buClr>
        <a:buFont typeface="Arial" pitchFamily="-72" charset="0"/>
        <a:buChar char="•"/>
        <a:defRPr kern="1200">
          <a:solidFill>
            <a:srgbClr val="404040"/>
          </a:solidFill>
          <a:latin typeface="+mn-lt"/>
          <a:ea typeface="ＭＳ Ｐゴシック" pitchFamily="-72" charset="-128"/>
          <a:cs typeface="+mn-cs"/>
        </a:defRPr>
      </a:lvl4pPr>
      <a:lvl5pPr marL="1265238" indent="-228600" algn="l" rtl="0" fontAlgn="base">
        <a:spcBef>
          <a:spcPts val="600"/>
        </a:spcBef>
        <a:spcAft>
          <a:spcPct val="0"/>
        </a:spcAft>
        <a:buClr>
          <a:srgbClr val="404040"/>
        </a:buClr>
        <a:buFont typeface="Arial" pitchFamily="-72" charset="0"/>
        <a:buChar char="•"/>
        <a:defRPr kern="1200">
          <a:solidFill>
            <a:srgbClr val="404040"/>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memory.loc.gov/mbrs/edmp/4020.m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sqNfr7ISCg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XH6vb55K4x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DMEqWNiKC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O2kdLSWvXF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Dc3ei1tsee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dAoa0mv2id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3yarT_h2w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smtClean="0">
                <a:solidFill>
                  <a:srgbClr val="404040"/>
                </a:solidFill>
                <a:ea typeface="ＭＳ Ｐゴシック" pitchFamily="-72" charset="-128"/>
                <a:cs typeface="ＭＳ Ｐゴシック" pitchFamily="-72" charset="-128"/>
              </a:rPr>
              <a:t>History of Cinema</a:t>
            </a:r>
          </a:p>
        </p:txBody>
      </p:sp>
      <p:sp>
        <p:nvSpPr>
          <p:cNvPr id="16386" name="Subtitle 2"/>
          <p:cNvSpPr>
            <a:spLocks noGrp="1"/>
          </p:cNvSpPr>
          <p:nvPr>
            <p:ph type="subTitle" idx="1"/>
          </p:nvPr>
        </p:nvSpPr>
        <p:spPr/>
        <p:txBody>
          <a:bodyPr/>
          <a:lstStyle/>
          <a:p>
            <a:pPr>
              <a:buClr>
                <a:srgbClr val="404040"/>
              </a:buClr>
              <a:buFont typeface="Arial" pitchFamily="-72" charset="0"/>
              <a:buNone/>
            </a:pPr>
            <a:r>
              <a:rPr lang="en-US" smtClean="0">
                <a:solidFill>
                  <a:srgbClr val="404040"/>
                </a:solidFill>
                <a:ea typeface="ＭＳ Ｐゴシック" pitchFamily="-72" charset="-128"/>
                <a:cs typeface="ＭＳ Ｐゴシック" pitchFamily="-72" charset="-128"/>
              </a:rPr>
              <a:t>From the French, “cinematographe” meaning  “motion picture”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 </a:t>
            </a:r>
            <a:endParaRPr lang="en-US" dirty="0">
              <a:solidFill>
                <a:schemeClr val="tx1">
                  <a:lumMod val="75000"/>
                  <a:lumOff val="25000"/>
                </a:schemeClr>
              </a:solidFill>
              <a:ea typeface="+mj-ea"/>
              <a:cs typeface="+mj-cs"/>
            </a:endParaRPr>
          </a:p>
        </p:txBody>
      </p:sp>
      <p:sp>
        <p:nvSpPr>
          <p:cNvPr id="25602" name="Content Placeholder 2"/>
          <p:cNvSpPr>
            <a:spLocks noGrp="1"/>
          </p:cNvSpPr>
          <p:nvPr>
            <p:ph idx="1"/>
          </p:nvPr>
        </p:nvSpPr>
        <p:spPr/>
        <p:txBody>
          <a:bodyPr/>
          <a:lstStyle/>
          <a:p>
            <a:r>
              <a:rPr lang="en-US" smtClean="0"/>
              <a:t>3</a:t>
            </a:r>
            <a:r>
              <a:rPr lang="en-US" baseline="30000" smtClean="0"/>
              <a:t>rd</a:t>
            </a:r>
            <a:r>
              <a:rPr lang="en-US" smtClean="0"/>
              <a:t>: Ability to use photography to make successive pictures on clear surface </a:t>
            </a:r>
          </a:p>
          <a:p>
            <a:r>
              <a:rPr lang="en-US" smtClean="0"/>
              <a:t>Speed up </a:t>
            </a:r>
            <a:r>
              <a:rPr lang="en-US" smtClean="0">
                <a:solidFill>
                  <a:srgbClr val="660066"/>
                </a:solidFill>
              </a:rPr>
              <a:t>exposure</a:t>
            </a:r>
            <a:r>
              <a:rPr lang="en-US" smtClean="0"/>
              <a:t>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Exposure</a:t>
            </a:r>
          </a:p>
        </p:txBody>
      </p:sp>
      <p:sp>
        <p:nvSpPr>
          <p:cNvPr id="26626" name="Content Placeholder 2"/>
          <p:cNvSpPr>
            <a:spLocks noGrp="1"/>
          </p:cNvSpPr>
          <p:nvPr>
            <p:ph idx="1"/>
          </p:nvPr>
        </p:nvSpPr>
        <p:spPr/>
        <p:txBody>
          <a:bodyPr/>
          <a:lstStyle/>
          <a:p>
            <a:r>
              <a:rPr lang="en-US" smtClean="0"/>
              <a:t>the act of presenting rays of light to a photosensitive surface.</a:t>
            </a:r>
          </a:p>
          <a:p>
            <a:r>
              <a:rPr lang="en-US" smtClean="0"/>
              <a:t>First photograph/frame had exposure time of 8 hours (1839)</a:t>
            </a:r>
          </a:p>
          <a:p>
            <a:r>
              <a:rPr lang="en-US" smtClean="0"/>
              <a:t>Motion pictures=split-second exposure</a:t>
            </a:r>
          </a:p>
          <a:p>
            <a:pPr lvl="1"/>
            <a:r>
              <a:rPr lang="en-US" smtClean="0"/>
              <a:t>This became feasible in 1878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 </a:t>
            </a:r>
            <a:endParaRPr lang="en-US" dirty="0">
              <a:solidFill>
                <a:schemeClr val="tx1">
                  <a:lumMod val="75000"/>
                  <a:lumOff val="25000"/>
                </a:schemeClr>
              </a:solidFill>
              <a:ea typeface="+mj-ea"/>
              <a:cs typeface="+mj-cs"/>
            </a:endParaRPr>
          </a:p>
        </p:txBody>
      </p:sp>
      <p:sp>
        <p:nvSpPr>
          <p:cNvPr id="27650" name="Content Placeholder 2"/>
          <p:cNvSpPr>
            <a:spLocks noGrp="1"/>
          </p:cNvSpPr>
          <p:nvPr>
            <p:ph idx="1"/>
          </p:nvPr>
        </p:nvSpPr>
        <p:spPr/>
        <p:txBody>
          <a:bodyPr/>
          <a:lstStyle/>
          <a:p>
            <a:r>
              <a:rPr lang="en-US" smtClean="0"/>
              <a:t>4</a:t>
            </a:r>
            <a:r>
              <a:rPr lang="en-US" baseline="30000" smtClean="0"/>
              <a:t>th</a:t>
            </a:r>
            <a:r>
              <a:rPr lang="en-US" smtClean="0"/>
              <a:t>: Photographs needed to be printed on a base flexible enough to be passed through a camera rapidly.</a:t>
            </a:r>
          </a:p>
          <a:p>
            <a:r>
              <a:rPr lang="en-US" smtClean="0"/>
              <a:t>1888: George Eastman devised a camera that made photographs on rolls of </a:t>
            </a:r>
            <a:r>
              <a:rPr lang="en-US" b="1" smtClean="0"/>
              <a:t>thin paper.</a:t>
            </a:r>
            <a:r>
              <a:rPr lang="en-US" smtClean="0"/>
              <a:t> Kodak! </a:t>
            </a:r>
          </a:p>
          <a:p>
            <a:r>
              <a:rPr lang="en-US" smtClean="0"/>
              <a:t>The next year, he introduced transparent </a:t>
            </a:r>
            <a:r>
              <a:rPr lang="en-US" b="1" smtClean="0"/>
              <a:t>roll of film</a:t>
            </a:r>
            <a:r>
              <a:rPr lang="en-US" smtClean="0"/>
              <a:t> creating a breakthrough in the move toward cinema. </a:t>
            </a:r>
          </a:p>
          <a:p>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of Motion Picture</a:t>
            </a:r>
            <a:endParaRPr lang="en-US" dirty="0">
              <a:solidFill>
                <a:schemeClr val="tx1">
                  <a:lumMod val="75000"/>
                  <a:lumOff val="25000"/>
                </a:schemeClr>
              </a:solidFill>
              <a:ea typeface="+mj-ea"/>
              <a:cs typeface="+mj-cs"/>
            </a:endParaRPr>
          </a:p>
        </p:txBody>
      </p:sp>
      <p:sp>
        <p:nvSpPr>
          <p:cNvPr id="28674" name="Content Placeholder 2"/>
          <p:cNvSpPr>
            <a:spLocks noGrp="1"/>
          </p:cNvSpPr>
          <p:nvPr>
            <p:ph idx="1"/>
          </p:nvPr>
        </p:nvSpPr>
        <p:spPr/>
        <p:txBody>
          <a:bodyPr/>
          <a:lstStyle/>
          <a:p>
            <a:r>
              <a:rPr lang="en-US" smtClean="0"/>
              <a:t>5</a:t>
            </a:r>
            <a:r>
              <a:rPr lang="en-US" baseline="30000" smtClean="0"/>
              <a:t>th</a:t>
            </a:r>
            <a:r>
              <a:rPr lang="en-US" smtClean="0"/>
              <a:t>: Needed to find a suitable mechanism for cameras and projectors.  </a:t>
            </a:r>
          </a:p>
          <a:p>
            <a:r>
              <a:rPr lang="en-US" smtClean="0"/>
              <a:t>The camera: the film strip had to stop briefly while light entered through the lens and </a:t>
            </a:r>
            <a:r>
              <a:rPr lang="en-US" smtClean="0">
                <a:solidFill>
                  <a:srgbClr val="660066"/>
                </a:solidFill>
              </a:rPr>
              <a:t>exposed</a:t>
            </a:r>
            <a:r>
              <a:rPr lang="en-US" smtClean="0"/>
              <a:t> each frame; a </a:t>
            </a:r>
            <a:r>
              <a:rPr lang="en-US" b="1" smtClean="0">
                <a:solidFill>
                  <a:srgbClr val="660066"/>
                </a:solidFill>
              </a:rPr>
              <a:t>shutter</a:t>
            </a:r>
            <a:r>
              <a:rPr lang="en-US" smtClean="0"/>
              <a:t> then covered the film as another frame moved into place.</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Shutter</a:t>
            </a:r>
          </a:p>
        </p:txBody>
      </p:sp>
      <p:sp>
        <p:nvSpPr>
          <p:cNvPr id="29698" name="Content Placeholder 2"/>
          <p:cNvSpPr>
            <a:spLocks noGrp="1"/>
          </p:cNvSpPr>
          <p:nvPr>
            <p:ph idx="1"/>
          </p:nvPr>
        </p:nvSpPr>
        <p:spPr/>
        <p:txBody>
          <a:bodyPr/>
          <a:lstStyle/>
          <a:p>
            <a:r>
              <a:rPr lang="en-US" smtClean="0"/>
              <a:t>a mechanical device for opening and closing the </a:t>
            </a:r>
            <a:r>
              <a:rPr lang="en-US" smtClean="0">
                <a:solidFill>
                  <a:srgbClr val="660066"/>
                </a:solidFill>
              </a:rPr>
              <a:t>aperture </a:t>
            </a:r>
            <a:r>
              <a:rPr lang="en-US" smtClean="0"/>
              <a:t>of a camera lens to expose film or the like.</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Aperture</a:t>
            </a:r>
          </a:p>
        </p:txBody>
      </p:sp>
      <p:sp>
        <p:nvSpPr>
          <p:cNvPr id="30722" name="Content Placeholder 2"/>
          <p:cNvSpPr>
            <a:spLocks noGrp="1"/>
          </p:cNvSpPr>
          <p:nvPr>
            <p:ph idx="1"/>
          </p:nvPr>
        </p:nvSpPr>
        <p:spPr/>
        <p:txBody>
          <a:bodyPr/>
          <a:lstStyle/>
          <a:p>
            <a:r>
              <a:rPr lang="en-US" smtClean="0"/>
              <a:t>an opening, usually circular, that limits the quantity of light that can enter an optical instrument.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752600" y="531813"/>
            <a:ext cx="5776913" cy="519112"/>
          </a:xfrm>
          <a:prstGeom prst="rect">
            <a:avLst/>
          </a:prstGeom>
          <a:noFill/>
          <a:ln w="9525">
            <a:noFill/>
            <a:miter lim="800000"/>
            <a:headEnd/>
            <a:tailEnd/>
          </a:ln>
        </p:spPr>
        <p:txBody>
          <a:bodyPr wrap="none">
            <a:prstTxWarp prst="textNoShape">
              <a:avLst/>
            </a:prstTxWarp>
            <a:spAutoFit/>
          </a:bodyPr>
          <a:lstStyle/>
          <a:p>
            <a:r>
              <a:rPr lang="en-US" sz="2800"/>
              <a:t>Major Pre-cursors of Motion Picture</a:t>
            </a:r>
          </a:p>
        </p:txBody>
      </p:sp>
      <p:sp>
        <p:nvSpPr>
          <p:cNvPr id="77827" name="Rectangle 3"/>
          <p:cNvSpPr>
            <a:spLocks noChangeArrowheads="1"/>
          </p:cNvSpPr>
          <p:nvPr/>
        </p:nvSpPr>
        <p:spPr bwMode="auto">
          <a:xfrm>
            <a:off x="776288" y="1803400"/>
            <a:ext cx="7837487" cy="2289175"/>
          </a:xfrm>
          <a:prstGeom prst="rect">
            <a:avLst/>
          </a:prstGeom>
          <a:noFill/>
          <a:ln w="9525">
            <a:noFill/>
            <a:miter lim="800000"/>
            <a:headEnd/>
            <a:tailEnd/>
          </a:ln>
        </p:spPr>
        <p:txBody>
          <a:bodyPr wrap="none">
            <a:prstTxWarp prst="textNoShape">
              <a:avLst/>
            </a:prstTxWarp>
            <a:spAutoFit/>
          </a:bodyPr>
          <a:lstStyle/>
          <a:p>
            <a:pPr>
              <a:buFont typeface="Times" pitchFamily="-72" charset="0"/>
              <a:buChar char="•"/>
            </a:pPr>
            <a:r>
              <a:rPr lang="en-US"/>
              <a:t> Eadward Muybridge (1878) and the running horses</a:t>
            </a:r>
          </a:p>
          <a:p>
            <a:pPr lvl="1">
              <a:buFont typeface="Times" pitchFamily="-72" charset="0"/>
              <a:buChar char="•"/>
            </a:pPr>
            <a:r>
              <a:rPr lang="en-US"/>
              <a:t>Photographer</a:t>
            </a:r>
          </a:p>
          <a:p>
            <a:pPr lvl="1">
              <a:buFont typeface="Times" pitchFamily="-72" charset="0"/>
              <a:buChar char="•"/>
            </a:pPr>
            <a:r>
              <a:rPr lang="en-US"/>
              <a:t>Row of 12 cameras, each making an exposure in one-thousandth of a </a:t>
            </a:r>
          </a:p>
          <a:p>
            <a:pPr lvl="1">
              <a:buFont typeface="Times" pitchFamily="-72" charset="0"/>
              <a:buNone/>
            </a:pPr>
            <a:r>
              <a:rPr lang="en-US"/>
              <a:t>Second.</a:t>
            </a:r>
          </a:p>
          <a:p>
            <a:pPr lvl="1">
              <a:buFont typeface="Times" pitchFamily="-72" charset="0"/>
              <a:buChar char="•"/>
            </a:pPr>
            <a:r>
              <a:rPr lang="en-US"/>
              <a:t>Lantern to project  the images which were eventually drawings copied </a:t>
            </a:r>
          </a:p>
          <a:p>
            <a:pPr lvl="1">
              <a:buFont typeface="Times" pitchFamily="-72" charset="0"/>
              <a:buNone/>
            </a:pPr>
            <a:r>
              <a:rPr lang="en-US"/>
              <a:t>from the photographs onto a revolving disk</a:t>
            </a:r>
          </a:p>
          <a:p>
            <a:pPr lvl="1">
              <a:buFont typeface="Times" pitchFamily="-72" charset="0"/>
              <a:buNone/>
            </a:pPr>
            <a:endParaRPr lang="en-US"/>
          </a:p>
          <a:p>
            <a:pPr lvl="1">
              <a:buFont typeface="Times" pitchFamily="-72" charset="0"/>
              <a:buNone/>
            </a:pPr>
            <a:r>
              <a:rPr lang="en-US"/>
              <a:t>See attached video.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Invention of the Motion Picture</a:t>
            </a:r>
            <a:endParaRPr lang="en-US" dirty="0">
              <a:solidFill>
                <a:schemeClr val="tx1">
                  <a:lumMod val="75000"/>
                  <a:lumOff val="25000"/>
                </a:schemeClr>
              </a:solidFill>
              <a:ea typeface="+mj-ea"/>
              <a:cs typeface="+mj-cs"/>
            </a:endParaRPr>
          </a:p>
        </p:txBody>
      </p:sp>
      <p:sp>
        <p:nvSpPr>
          <p:cNvPr id="31746" name="Content Placeholder 2"/>
          <p:cNvSpPr>
            <a:spLocks noGrp="1"/>
          </p:cNvSpPr>
          <p:nvPr>
            <p:ph idx="1"/>
          </p:nvPr>
        </p:nvSpPr>
        <p:spPr/>
        <p:txBody>
          <a:bodyPr/>
          <a:lstStyle/>
          <a:p>
            <a:r>
              <a:rPr lang="en-US" smtClean="0"/>
              <a:t>Thomas Edison developed </a:t>
            </a:r>
            <a:r>
              <a:rPr lang="en-US" smtClean="0">
                <a:solidFill>
                  <a:srgbClr val="660066"/>
                </a:solidFill>
              </a:rPr>
              <a:t>Kinetoscope</a:t>
            </a:r>
            <a:r>
              <a:rPr lang="en-US" smtClean="0"/>
              <a:t> in 1891 the first motion picture system (peep show in a box)</a:t>
            </a:r>
          </a:p>
          <a:p>
            <a:r>
              <a:rPr lang="en-US" smtClean="0"/>
              <a:t>Scottish-English immigrant William Dixson joined Edison’s team to help develop the technology that would combine pictures and sound</a:t>
            </a:r>
          </a:p>
          <a:p>
            <a:r>
              <a:rPr lang="en-US" smtClean="0"/>
              <a:t>Looped in :30 vignettes, no story connecting them.</a:t>
            </a:r>
          </a:p>
          <a:p>
            <a:r>
              <a:rPr lang="en-US" smtClean="0">
                <a:hlinkClick r:id="rId2"/>
              </a:rPr>
              <a:t>Boxing Cats</a:t>
            </a:r>
            <a:endParaRPr lang="en-US" smtClean="0"/>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solidFill>
                  <a:srgbClr val="660066"/>
                </a:solidFill>
              </a:rPr>
              <a:t>Kinetoscope</a:t>
            </a:r>
          </a:p>
        </p:txBody>
      </p:sp>
      <p:sp>
        <p:nvSpPr>
          <p:cNvPr id="3" name="Content Placeholder 2"/>
          <p:cNvSpPr>
            <a:spLocks noGrp="1"/>
          </p:cNvSpPr>
          <p:nvPr>
            <p:ph idx="1"/>
          </p:nvPr>
        </p:nvSpPr>
        <p:spPr/>
        <p:txBody>
          <a:bodyPr rtlCol="0">
            <a:normAutofit/>
          </a:bodyPr>
          <a:lstStyle/>
          <a:p>
            <a:pPr marL="342900" lvl="1" indent="-342900" fontAlgn="auto">
              <a:spcBef>
                <a:spcPts val="2000"/>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rPr>
              <a:t>A phonograph inside the cabinet. The viewer would look into the peep-holes of the </a:t>
            </a:r>
            <a:r>
              <a:rPr lang="en-US" dirty="0" err="1" smtClean="0">
                <a:solidFill>
                  <a:schemeClr val="tx1">
                    <a:lumMod val="75000"/>
                    <a:lumOff val="25000"/>
                  </a:schemeClr>
                </a:solidFill>
                <a:ea typeface="+mn-ea"/>
              </a:rPr>
              <a:t>Kinetoscope</a:t>
            </a:r>
            <a:r>
              <a:rPr lang="en-US" dirty="0" smtClean="0">
                <a:solidFill>
                  <a:schemeClr val="tx1">
                    <a:lumMod val="75000"/>
                    <a:lumOff val="25000"/>
                  </a:schemeClr>
                </a:solidFill>
                <a:ea typeface="+mn-ea"/>
              </a:rPr>
              <a:t> to watch the motion picture while listening to the accompanying phonograph through two rubber ear tubes connected to the machine. The picture and sound were made somewhat synchronous by connecting the two with a belt</a:t>
            </a:r>
          </a:p>
          <a:p>
            <a:pPr marL="342900" lvl="1" indent="-342900" fontAlgn="auto">
              <a:spcBef>
                <a:spcPts val="2000"/>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rPr>
              <a:t>46 frames per second</a:t>
            </a:r>
          </a:p>
          <a:p>
            <a:pPr fontAlgn="auto">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Kinetoscope</a:t>
            </a:r>
          </a:p>
        </p:txBody>
      </p:sp>
      <p:sp>
        <p:nvSpPr>
          <p:cNvPr id="33794" name="Content Placeholder 2"/>
          <p:cNvSpPr>
            <a:spLocks noGrp="1"/>
          </p:cNvSpPr>
          <p:nvPr>
            <p:ph idx="1"/>
          </p:nvPr>
        </p:nvSpPr>
        <p:spPr/>
        <p:txBody>
          <a:bodyPr/>
          <a:lstStyle/>
          <a:p>
            <a:endParaRPr lang="en-US"/>
          </a:p>
        </p:txBody>
      </p:sp>
      <p:pic>
        <p:nvPicPr>
          <p:cNvPr id="33795" name="Picture 3" descr="kinetophone.jpg"/>
          <p:cNvPicPr>
            <a:picLocks noChangeAspect="1"/>
          </p:cNvPicPr>
          <p:nvPr/>
        </p:nvPicPr>
        <p:blipFill>
          <a:blip r:embed="rId2"/>
          <a:srcRect/>
          <a:stretch>
            <a:fillRect/>
          </a:stretch>
        </p:blipFill>
        <p:spPr bwMode="auto">
          <a:xfrm>
            <a:off x="2895600" y="1752600"/>
            <a:ext cx="3556000" cy="472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Early Years</a:t>
            </a:r>
          </a:p>
        </p:txBody>
      </p:sp>
      <p:sp>
        <p:nvSpPr>
          <p:cNvPr id="17410" name="Content Placeholder 2"/>
          <p:cNvSpPr>
            <a:spLocks noGrp="1"/>
          </p:cNvSpPr>
          <p:nvPr>
            <p:ph idx="1"/>
          </p:nvPr>
        </p:nvSpPr>
        <p:spPr/>
        <p:txBody>
          <a:bodyPr/>
          <a:lstStyle/>
          <a:p>
            <a:pPr>
              <a:buFont typeface="Arial" pitchFamily="-72" charset="0"/>
              <a:buNone/>
            </a:pPr>
            <a:endParaRPr lang="en-US" smtClean="0"/>
          </a:p>
          <a:p>
            <a:r>
              <a:rPr lang="en-US" smtClean="0"/>
              <a:t>17</a:t>
            </a:r>
            <a:r>
              <a:rPr lang="en-US" baseline="30000" smtClean="0"/>
              <a:t>th</a:t>
            </a:r>
            <a:r>
              <a:rPr lang="en-US" smtClean="0"/>
              <a:t> -18</a:t>
            </a:r>
            <a:r>
              <a:rPr lang="en-US" baseline="30000" smtClean="0"/>
              <a:t>th</a:t>
            </a:r>
            <a:r>
              <a:rPr lang="en-US" smtClean="0"/>
              <a:t> century: </a:t>
            </a:r>
            <a:r>
              <a:rPr lang="en-US" smtClean="0">
                <a:solidFill>
                  <a:srgbClr val="660066"/>
                </a:solidFill>
                <a:hlinkClick r:id="rId2"/>
              </a:rPr>
              <a:t>Lantern slides</a:t>
            </a:r>
            <a:endParaRPr lang="en-US" smtClean="0">
              <a:solidFill>
                <a:srgbClr val="660066"/>
              </a:solidFill>
            </a:endParaRPr>
          </a:p>
          <a:p>
            <a:r>
              <a:rPr lang="en-US" smtClean="0"/>
              <a:t>19</a:t>
            </a:r>
            <a:r>
              <a:rPr lang="en-US" baseline="30000" smtClean="0"/>
              <a:t>th</a:t>
            </a:r>
            <a:r>
              <a:rPr lang="en-US" smtClean="0"/>
              <a:t> century saw vast proliferation of visual forms of popular culture</a:t>
            </a:r>
          </a:p>
          <a:p>
            <a:r>
              <a:rPr lang="en-US" smtClean="0"/>
              <a:t>Industrial Era</a:t>
            </a:r>
          </a:p>
          <a:p>
            <a:pPr lvl="1"/>
            <a:r>
              <a:rPr lang="en-US" smtClean="0"/>
              <a:t>Books of photographs, illustrated fiction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solidFill>
                  <a:srgbClr val="660066"/>
                </a:solidFill>
              </a:rPr>
              <a:t>The Bioscop</a:t>
            </a:r>
          </a:p>
        </p:txBody>
      </p:sp>
      <p:sp>
        <p:nvSpPr>
          <p:cNvPr id="34818" name="Content Placeholder 2"/>
          <p:cNvSpPr>
            <a:spLocks noGrp="1"/>
          </p:cNvSpPr>
          <p:nvPr>
            <p:ph idx="1"/>
          </p:nvPr>
        </p:nvSpPr>
        <p:spPr/>
        <p:txBody>
          <a:bodyPr/>
          <a:lstStyle/>
          <a:p>
            <a:r>
              <a:rPr lang="en-US" smtClean="0"/>
              <a:t>Invented by Skladanowsky brothers</a:t>
            </a:r>
          </a:p>
          <a:p>
            <a:r>
              <a:rPr lang="en-US" smtClean="0"/>
              <a:t>Held two strips of 3 ½” film running side by side-frames projected alternately</a:t>
            </a:r>
          </a:p>
          <a:p>
            <a:r>
              <a:rPr lang="en-US" smtClean="0"/>
              <a:t>15 minute programs</a:t>
            </a:r>
          </a:p>
          <a:p>
            <a:r>
              <a:rPr lang="en-US" smtClean="0"/>
              <a:t>Too cumbersome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The Bioscop</a:t>
            </a:r>
          </a:p>
        </p:txBody>
      </p:sp>
      <p:sp>
        <p:nvSpPr>
          <p:cNvPr id="35842" name="Content Placeholder 2"/>
          <p:cNvSpPr>
            <a:spLocks noGrp="1"/>
          </p:cNvSpPr>
          <p:nvPr>
            <p:ph idx="1"/>
          </p:nvPr>
        </p:nvSpPr>
        <p:spPr/>
        <p:txBody>
          <a:bodyPr/>
          <a:lstStyle/>
          <a:p>
            <a:endParaRPr lang="en-US"/>
          </a:p>
        </p:txBody>
      </p:sp>
      <p:pic>
        <p:nvPicPr>
          <p:cNvPr id="35843" name="Picture 3"/>
          <p:cNvPicPr>
            <a:picLocks noChangeAspect="1"/>
          </p:cNvPicPr>
          <p:nvPr/>
        </p:nvPicPr>
        <p:blipFill>
          <a:blip r:embed="rId2"/>
          <a:srcRect/>
          <a:stretch>
            <a:fillRect/>
          </a:stretch>
        </p:blipFill>
        <p:spPr bwMode="auto">
          <a:xfrm>
            <a:off x="2667000" y="1887538"/>
            <a:ext cx="3200400" cy="4178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The Lumiere Brothers</a:t>
            </a:r>
          </a:p>
        </p:txBody>
      </p:sp>
      <p:sp>
        <p:nvSpPr>
          <p:cNvPr id="36866" name="Content Placeholder 2"/>
          <p:cNvSpPr>
            <a:spLocks noGrp="1"/>
          </p:cNvSpPr>
          <p:nvPr>
            <p:ph idx="1"/>
          </p:nvPr>
        </p:nvSpPr>
        <p:spPr/>
        <p:txBody>
          <a:bodyPr/>
          <a:lstStyle/>
          <a:p>
            <a:r>
              <a:rPr lang="en-US" smtClean="0"/>
              <a:t>Invented a projection system that helped make cinema a commercially viable enterprise internationally!!</a:t>
            </a:r>
          </a:p>
          <a:p>
            <a:r>
              <a:rPr lang="en-US" smtClean="0"/>
              <a:t>Designed the “cinematographe”</a:t>
            </a:r>
          </a:p>
          <a:p>
            <a:r>
              <a:rPr lang="en-US" smtClean="0"/>
              <a:t>35 mm film</a:t>
            </a:r>
          </a:p>
          <a:p>
            <a:r>
              <a:rPr lang="en-US" smtClean="0"/>
              <a:t>16 frames per second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Lumiere Brothers</a:t>
            </a:r>
          </a:p>
        </p:txBody>
      </p:sp>
      <p:sp>
        <p:nvSpPr>
          <p:cNvPr id="37890" name="Content Placeholder 2"/>
          <p:cNvSpPr>
            <a:spLocks noGrp="1"/>
          </p:cNvSpPr>
          <p:nvPr>
            <p:ph idx="1"/>
          </p:nvPr>
        </p:nvSpPr>
        <p:spPr/>
        <p:txBody>
          <a:bodyPr/>
          <a:lstStyle/>
          <a:p>
            <a:r>
              <a:rPr lang="en-US" i="1" smtClean="0">
                <a:hlinkClick r:id="rId2"/>
              </a:rPr>
              <a:t>Workers Leaving the Factory</a:t>
            </a:r>
            <a:r>
              <a:rPr lang="en-US" smtClean="0"/>
              <a:t>, 1895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American Developments</a:t>
            </a:r>
          </a:p>
        </p:txBody>
      </p:sp>
      <p:sp>
        <p:nvSpPr>
          <p:cNvPr id="38914" name="Content Placeholder 2"/>
          <p:cNvSpPr>
            <a:spLocks noGrp="1"/>
          </p:cNvSpPr>
          <p:nvPr>
            <p:ph idx="1"/>
          </p:nvPr>
        </p:nvSpPr>
        <p:spPr/>
        <p:txBody>
          <a:bodyPr/>
          <a:lstStyle/>
          <a:p>
            <a:r>
              <a:rPr lang="en-US" smtClean="0"/>
              <a:t>Edison’s Kinetoscope evolved into </a:t>
            </a:r>
            <a:r>
              <a:rPr lang="en-US" smtClean="0">
                <a:solidFill>
                  <a:srgbClr val="660066"/>
                </a:solidFill>
              </a:rPr>
              <a:t>Vitascope</a:t>
            </a:r>
            <a:r>
              <a:rPr lang="en-US" smtClean="0"/>
              <a:t> (life scope) October 1895</a:t>
            </a:r>
          </a:p>
          <a:p>
            <a:pPr lvl="1"/>
            <a:r>
              <a:rPr lang="en-US" i="1" smtClean="0">
                <a:hlinkClick r:id="rId2"/>
              </a:rPr>
              <a:t>Rough Sea at Dover</a:t>
            </a:r>
            <a:endParaRPr lang="en-US" i="1" smtClean="0"/>
          </a:p>
          <a:p>
            <a:r>
              <a:rPr lang="en-US" smtClean="0"/>
              <a:t>Inventor, Thomas Armat created Vitascope and Edison manufactured it.</a:t>
            </a:r>
          </a:p>
          <a:p>
            <a:r>
              <a:rPr lang="en-US" smtClean="0"/>
              <a:t>1894: American </a:t>
            </a:r>
            <a:r>
              <a:rPr lang="en-US" smtClean="0">
                <a:solidFill>
                  <a:schemeClr val="accent1"/>
                </a:solidFill>
              </a:rPr>
              <a:t>Mutoscope</a:t>
            </a:r>
            <a:r>
              <a:rPr lang="en-US" smtClean="0"/>
              <a:t> Company</a:t>
            </a:r>
          </a:p>
          <a:p>
            <a:pPr lvl="1"/>
            <a:r>
              <a:rPr lang="en-US" smtClean="0"/>
              <a:t>70 mm film that yielded larger, sharper images</a:t>
            </a:r>
          </a:p>
          <a:p>
            <a:pPr lvl="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American Developments</a:t>
            </a:r>
          </a:p>
        </p:txBody>
      </p:sp>
      <p:sp>
        <p:nvSpPr>
          <p:cNvPr id="39938" name="Content Placeholder 2"/>
          <p:cNvSpPr>
            <a:spLocks noGrp="1"/>
          </p:cNvSpPr>
          <p:nvPr>
            <p:ph idx="1"/>
          </p:nvPr>
        </p:nvSpPr>
        <p:spPr/>
        <p:txBody>
          <a:bodyPr/>
          <a:lstStyle/>
          <a:p>
            <a:r>
              <a:rPr lang="en-US" smtClean="0"/>
              <a:t>1897: 2 means of film exhibition</a:t>
            </a:r>
          </a:p>
          <a:p>
            <a:pPr lvl="1"/>
            <a:r>
              <a:rPr lang="en-US" smtClean="0"/>
              <a:t>Peep show devices for individual viewing</a:t>
            </a:r>
          </a:p>
          <a:p>
            <a:pPr lvl="1"/>
            <a:r>
              <a:rPr lang="en-US" smtClean="0"/>
              <a:t>Projection systems for audiences</a:t>
            </a:r>
          </a:p>
          <a:p>
            <a:pPr lvl="1"/>
            <a:endParaRPr lang="en-US" smtClean="0"/>
          </a:p>
          <a:p>
            <a:r>
              <a:rPr lang="en-US" smtClean="0"/>
              <a:t>Types of cinema:</a:t>
            </a:r>
          </a:p>
          <a:p>
            <a:pPr lvl="1"/>
            <a:r>
              <a:rPr lang="en-US" smtClean="0">
                <a:solidFill>
                  <a:srgbClr val="660066"/>
                </a:solidFill>
              </a:rPr>
              <a:t>Scenics, topicals</a:t>
            </a:r>
            <a:r>
              <a:rPr lang="en-US" smtClean="0"/>
              <a:t> and </a:t>
            </a:r>
            <a:r>
              <a:rPr lang="en-US" smtClean="0">
                <a:solidFill>
                  <a:srgbClr val="660066"/>
                </a:solidFill>
              </a:rPr>
              <a:t>fiction films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Scenics</a:t>
            </a:r>
          </a:p>
        </p:txBody>
      </p:sp>
      <p:sp>
        <p:nvSpPr>
          <p:cNvPr id="40962" name="Content Placeholder 2"/>
          <p:cNvSpPr>
            <a:spLocks noGrp="1"/>
          </p:cNvSpPr>
          <p:nvPr>
            <p:ph idx="1"/>
          </p:nvPr>
        </p:nvSpPr>
        <p:spPr/>
        <p:txBody>
          <a:bodyPr/>
          <a:lstStyle/>
          <a:p>
            <a:r>
              <a:rPr lang="en-US" smtClean="0">
                <a:hlinkClick r:id="rId2"/>
              </a:rPr>
              <a:t>Short travelogues </a:t>
            </a:r>
            <a:r>
              <a:rPr lang="en-US" smtClean="0"/>
              <a:t>offering views of distant lands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Topicals</a:t>
            </a:r>
          </a:p>
        </p:txBody>
      </p:sp>
      <p:sp>
        <p:nvSpPr>
          <p:cNvPr id="41986" name="Content Placeholder 2"/>
          <p:cNvSpPr>
            <a:spLocks noGrp="1"/>
          </p:cNvSpPr>
          <p:nvPr>
            <p:ph idx="1"/>
          </p:nvPr>
        </p:nvSpPr>
        <p:spPr/>
        <p:txBody>
          <a:bodyPr/>
          <a:lstStyle/>
          <a:p>
            <a:r>
              <a:rPr lang="en-US" smtClean="0"/>
              <a:t>News events, recreations of key occurrences in studio</a:t>
            </a:r>
          </a:p>
          <a:p>
            <a:pPr lvl="1"/>
            <a:r>
              <a:rPr lang="en-US" smtClean="0">
                <a:hlinkClick r:id="rId2" action="ppaction://hlinkfile"/>
              </a:rPr>
              <a:t>Sinking of battleship Maine during Spanish-American War (1898)</a:t>
            </a: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Fiction Films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hlinkClick r:id="rId2"/>
              </a:rPr>
              <a:t>Brief staged scenes </a:t>
            </a:r>
            <a:r>
              <a:rPr lang="en-US" dirty="0" smtClean="0">
                <a:solidFill>
                  <a:schemeClr val="tx1">
                    <a:lumMod val="75000"/>
                    <a:lumOff val="25000"/>
                  </a:schemeClr>
                </a:solidFill>
                <a:ea typeface="+mn-ea"/>
                <a:cs typeface="+mn-cs"/>
              </a:rPr>
              <a:t>telling a story</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Some shot outdoors, but most shot in front of painted backdrops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1904-became the industry’s main product</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Camera set up in one position and action unfolded in one continuous take.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No credits, music	</a:t>
            </a:r>
          </a:p>
          <a:p>
            <a:pPr lvl="1" fontAlgn="auto">
              <a:spcAft>
                <a:spcPts val="0"/>
              </a:spcAft>
              <a:buClr>
                <a:schemeClr val="bg2">
                  <a:lumMod val="60000"/>
                  <a:lumOff val="40000"/>
                </a:schemeClr>
              </a:buClr>
              <a:buFont typeface="Arial" pitchFamily="34" charset="0"/>
              <a:buChar char="•"/>
              <a:defRPr/>
            </a:pPr>
            <a:r>
              <a:rPr lang="en-US" dirty="0" smtClean="0">
                <a:solidFill>
                  <a:schemeClr val="tx1">
                    <a:lumMod val="75000"/>
                    <a:lumOff val="25000"/>
                  </a:schemeClr>
                </a:solidFill>
                <a:ea typeface="+mn-ea"/>
              </a:rPr>
              <a:t>Provided live</a:t>
            </a:r>
          </a:p>
          <a:p>
            <a:pPr lvl="1" fontAlgn="auto">
              <a:spcAft>
                <a:spcPts val="0"/>
              </a:spcAft>
              <a:buClr>
                <a:schemeClr val="bg2">
                  <a:lumMod val="60000"/>
                  <a:lumOff val="40000"/>
                </a:schemeClr>
              </a:buClr>
              <a:buFont typeface="Arial" pitchFamily="34" charset="0"/>
              <a:buChar char="•"/>
              <a:defRPr/>
            </a:pPr>
            <a:r>
              <a:rPr lang="en-US" dirty="0" smtClean="0">
                <a:solidFill>
                  <a:schemeClr val="tx1">
                    <a:lumMod val="75000"/>
                    <a:lumOff val="25000"/>
                  </a:schemeClr>
                </a:solidFill>
                <a:ea typeface="+mn-ea"/>
              </a:rPr>
              <a:t> by the “exhibitor” </a:t>
            </a:r>
            <a:endParaRPr lang="en-US" dirty="0">
              <a:solidFill>
                <a:schemeClr val="tx1">
                  <a:lumMod val="75000"/>
                  <a:lumOff val="25000"/>
                </a:schemeClr>
              </a:solidFill>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American Developments</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1905- Admission to </a:t>
            </a:r>
            <a:r>
              <a:rPr lang="en-US" dirty="0" smtClean="0">
                <a:solidFill>
                  <a:srgbClr val="660066"/>
                </a:solidFill>
                <a:ea typeface="+mn-ea"/>
                <a:cs typeface="+mn-cs"/>
              </a:rPr>
              <a:t>Nickelodeon</a:t>
            </a:r>
            <a:r>
              <a:rPr lang="en-US" dirty="0" smtClean="0">
                <a:solidFill>
                  <a:schemeClr val="tx1">
                    <a:lumMod val="75000"/>
                    <a:lumOff val="25000"/>
                  </a:schemeClr>
                </a:solidFill>
                <a:ea typeface="+mn-ea"/>
                <a:cs typeface="+mn-cs"/>
              </a:rPr>
              <a:t> (movie theater) = $.05-$.10 for a 15-60 minute production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Audiences sat on benches, wooden seats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Front display=hand painted signs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Actors stood behind screen and spoke dialogue in synchronization with the action on the screen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Sound effects were made with noisemakers behind the screen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Warner Bros., Universal, Paramount, MGM got there start as Nickelodeon exhibitors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Early Years</a:t>
            </a:r>
          </a:p>
        </p:txBody>
      </p:sp>
      <p:sp>
        <p:nvSpPr>
          <p:cNvPr id="18434" name="Content Placeholder 2"/>
          <p:cNvSpPr>
            <a:spLocks noGrp="1"/>
          </p:cNvSpPr>
          <p:nvPr>
            <p:ph idx="1"/>
          </p:nvPr>
        </p:nvSpPr>
        <p:spPr/>
        <p:txBody>
          <a:bodyPr/>
          <a:lstStyle/>
          <a:p>
            <a:r>
              <a:rPr lang="en-US" smtClean="0"/>
              <a:t>Middle/working class: </a:t>
            </a:r>
          </a:p>
          <a:p>
            <a:pPr lvl="1"/>
            <a:r>
              <a:rPr lang="en-US" smtClean="0"/>
              <a:t>Visit circuses, amusement parks, music halls, theater troupes, </a:t>
            </a:r>
            <a:r>
              <a:rPr lang="en-US" smtClean="0">
                <a:solidFill>
                  <a:srgbClr val="660066"/>
                </a:solidFill>
              </a:rPr>
              <a:t>dioramas</a:t>
            </a:r>
            <a:r>
              <a:rPr lang="en-US" smtClean="0"/>
              <a:t>, </a:t>
            </a:r>
            <a:r>
              <a:rPr lang="en-US" smtClean="0">
                <a:solidFill>
                  <a:srgbClr val="660066"/>
                </a:solidFill>
              </a:rPr>
              <a:t>stereoscopes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Nickelodeon</a:t>
            </a:r>
          </a:p>
        </p:txBody>
      </p:sp>
      <p:sp>
        <p:nvSpPr>
          <p:cNvPr id="45058" name="Content Placeholder 2"/>
          <p:cNvSpPr>
            <a:spLocks noGrp="1"/>
          </p:cNvSpPr>
          <p:nvPr>
            <p:ph idx="1"/>
          </p:nvPr>
        </p:nvSpPr>
        <p:spPr/>
        <p:txBody>
          <a:bodyPr/>
          <a:lstStyle/>
          <a:p>
            <a:endParaRPr lang="en-US"/>
          </a:p>
        </p:txBody>
      </p:sp>
      <p:pic>
        <p:nvPicPr>
          <p:cNvPr id="45059" name="Picture 3"/>
          <p:cNvPicPr>
            <a:picLocks noChangeAspect="1"/>
          </p:cNvPicPr>
          <p:nvPr/>
        </p:nvPicPr>
        <p:blipFill>
          <a:blip r:embed="rId2"/>
          <a:srcRect/>
          <a:stretch>
            <a:fillRect/>
          </a:stretch>
        </p:blipFill>
        <p:spPr bwMode="auto">
          <a:xfrm>
            <a:off x="900113" y="2133600"/>
            <a:ext cx="2882900" cy="2819400"/>
          </a:xfrm>
          <a:prstGeom prst="rect">
            <a:avLst/>
          </a:prstGeom>
          <a:noFill/>
          <a:ln w="9525">
            <a:noFill/>
            <a:miter lim="800000"/>
            <a:headEnd/>
            <a:tailEnd/>
          </a:ln>
        </p:spPr>
      </p:pic>
      <p:pic>
        <p:nvPicPr>
          <p:cNvPr id="45060" name="Picture 4"/>
          <p:cNvPicPr>
            <a:picLocks noChangeAspect="1"/>
          </p:cNvPicPr>
          <p:nvPr/>
        </p:nvPicPr>
        <p:blipFill>
          <a:blip r:embed="rId3"/>
          <a:srcRect/>
          <a:stretch>
            <a:fillRect/>
          </a:stretch>
        </p:blipFill>
        <p:spPr bwMode="auto">
          <a:xfrm>
            <a:off x="4495800" y="1905000"/>
            <a:ext cx="4130675" cy="36861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 WWI</a:t>
            </a:r>
            <a:endParaRPr lang="en-US" dirty="0">
              <a:solidFill>
                <a:schemeClr val="tx1">
                  <a:lumMod val="75000"/>
                  <a:lumOff val="25000"/>
                </a:schemeClr>
              </a:solidFill>
              <a:ea typeface="+mj-ea"/>
              <a:cs typeface="+mj-cs"/>
            </a:endParaRPr>
          </a:p>
        </p:txBody>
      </p:sp>
      <p:sp>
        <p:nvSpPr>
          <p:cNvPr id="46082" name="Content Placeholder 2"/>
          <p:cNvSpPr>
            <a:spLocks noGrp="1"/>
          </p:cNvSpPr>
          <p:nvPr>
            <p:ph idx="1"/>
          </p:nvPr>
        </p:nvSpPr>
        <p:spPr/>
        <p:txBody>
          <a:bodyPr/>
          <a:lstStyle/>
          <a:p>
            <a:r>
              <a:rPr lang="en-US" smtClean="0"/>
              <a:t>Industry professionals focused on swiftly expanding the demand for film in America</a:t>
            </a:r>
          </a:p>
          <a:p>
            <a:r>
              <a:rPr lang="en-US" smtClean="0"/>
              <a:t>Nickelodeon theaters were clustered in business districts and working-class neighborhoods</a:t>
            </a:r>
          </a:p>
          <a:p>
            <a:r>
              <a:rPr lang="en-US" smtClean="0"/>
              <a:t>1908 Nickelodeons were the main form of exhibition</a:t>
            </a:r>
          </a:p>
          <a:p>
            <a:r>
              <a:rPr lang="en-US" smtClean="0"/>
              <a:t>Most films came from abroad </a:t>
            </a:r>
          </a:p>
          <a:p>
            <a:r>
              <a:rPr lang="en-US" smtClean="0"/>
              <a:t>Studio System born from the Nickelodeon boom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3" name="Content Placeholder 2"/>
          <p:cNvSpPr>
            <a:spLocks noGrp="1"/>
          </p:cNvSpPr>
          <p:nvPr>
            <p:ph idx="1"/>
          </p:nvPr>
        </p:nvSpPr>
        <p:spPr/>
        <p:txBody>
          <a:bodyPr rtlCol="0">
            <a:normAutofit fontScale="925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Edison company vs. American </a:t>
            </a:r>
            <a:r>
              <a:rPr lang="en-US" dirty="0" err="1" smtClean="0">
                <a:solidFill>
                  <a:schemeClr val="tx1">
                    <a:lumMod val="75000"/>
                    <a:lumOff val="25000"/>
                  </a:schemeClr>
                </a:solidFill>
                <a:ea typeface="+mn-ea"/>
                <a:cs typeface="+mn-cs"/>
              </a:rPr>
              <a:t>Mutoscope</a:t>
            </a:r>
            <a:r>
              <a:rPr lang="en-US" dirty="0" smtClean="0">
                <a:solidFill>
                  <a:schemeClr val="tx1">
                    <a:lumMod val="75000"/>
                    <a:lumOff val="25000"/>
                  </a:schemeClr>
                </a:solidFill>
                <a:ea typeface="+mn-ea"/>
                <a:cs typeface="+mn-cs"/>
              </a:rPr>
              <a:t> and </a:t>
            </a:r>
            <a:r>
              <a:rPr lang="en-US" dirty="0" err="1" smtClean="0">
                <a:solidFill>
                  <a:schemeClr val="tx1">
                    <a:lumMod val="75000"/>
                    <a:lumOff val="25000"/>
                  </a:schemeClr>
                </a:solidFill>
                <a:ea typeface="+mn-ea"/>
                <a:cs typeface="+mn-cs"/>
              </a:rPr>
              <a:t>Biograph</a:t>
            </a:r>
            <a:endParaRPr lang="en-US" dirty="0" smtClean="0">
              <a:solidFill>
                <a:schemeClr val="tx1">
                  <a:lumMod val="75000"/>
                  <a:lumOff val="25000"/>
                </a:schemeClr>
              </a:solidFill>
              <a:ea typeface="+mn-ea"/>
              <a:cs typeface="+mn-cs"/>
            </a:endParaRP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Conflicts over camera </a:t>
            </a:r>
            <a:r>
              <a:rPr lang="en-US" dirty="0" smtClean="0">
                <a:solidFill>
                  <a:srgbClr val="660066"/>
                </a:solidFill>
                <a:ea typeface="+mn-ea"/>
                <a:cs typeface="+mn-cs"/>
              </a:rPr>
              <a:t>patents</a:t>
            </a:r>
            <a:r>
              <a:rPr lang="en-US" dirty="0" smtClean="0">
                <a:solidFill>
                  <a:schemeClr val="tx1">
                    <a:lumMod val="75000"/>
                    <a:lumOff val="25000"/>
                  </a:schemeClr>
                </a:solidFill>
                <a:ea typeface="+mn-ea"/>
                <a:cs typeface="+mn-cs"/>
              </a:rPr>
              <a:t> and equipment licensing distracted the two companies from the distribution aspect.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Two companies decided to cooperate-created Motion Pictures Patent Company that owned and charged licensing fees on key existing patents.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Production companies had to pay MPPC licensing fees in order to exist. </a:t>
            </a:r>
            <a:endParaRPr lang="en-US" dirty="0">
              <a:solidFill>
                <a:schemeClr val="tx1">
                  <a:lumMod val="75000"/>
                  <a:lumOff val="25000"/>
                </a:schemeClr>
              </a:solidFill>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Patent</a:t>
            </a:r>
          </a:p>
        </p:txBody>
      </p:sp>
      <p:sp>
        <p:nvSpPr>
          <p:cNvPr id="48130" name="Content Placeholder 2"/>
          <p:cNvSpPr>
            <a:spLocks noGrp="1"/>
          </p:cNvSpPr>
          <p:nvPr>
            <p:ph idx="1"/>
          </p:nvPr>
        </p:nvSpPr>
        <p:spPr/>
        <p:txBody>
          <a:bodyPr/>
          <a:lstStyle/>
          <a:p>
            <a:r>
              <a:rPr lang="en-US" smtClean="0"/>
              <a:t>An invention or process protected by this right</a:t>
            </a:r>
          </a:p>
          <a:p>
            <a:pPr lvl="1"/>
            <a:r>
              <a:rPr lang="en-US" smtClean="0"/>
              <a:t>The Vitascope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49154" name="Content Placeholder 2"/>
          <p:cNvSpPr>
            <a:spLocks noGrp="1"/>
          </p:cNvSpPr>
          <p:nvPr>
            <p:ph idx="1"/>
          </p:nvPr>
        </p:nvSpPr>
        <p:spPr/>
        <p:txBody>
          <a:bodyPr/>
          <a:lstStyle/>
          <a:p>
            <a:r>
              <a:rPr lang="en-US" smtClean="0"/>
              <a:t>MPPC limited number of foreign companies</a:t>
            </a:r>
          </a:p>
          <a:p>
            <a:r>
              <a:rPr lang="en-US" smtClean="0"/>
              <a:t>MPPC’s goal was to control all three aspects of the industry: </a:t>
            </a:r>
            <a:r>
              <a:rPr lang="en-US" smtClean="0">
                <a:solidFill>
                  <a:srgbClr val="660066"/>
                </a:solidFill>
              </a:rPr>
              <a:t>production</a:t>
            </a:r>
            <a:r>
              <a:rPr lang="en-US" smtClean="0"/>
              <a:t>, </a:t>
            </a:r>
            <a:r>
              <a:rPr lang="en-US" smtClean="0">
                <a:solidFill>
                  <a:srgbClr val="660066"/>
                </a:solidFill>
              </a:rPr>
              <a:t>distribution</a:t>
            </a:r>
            <a:r>
              <a:rPr lang="en-US" smtClean="0"/>
              <a:t> and </a:t>
            </a:r>
            <a:r>
              <a:rPr lang="en-US" smtClean="0">
                <a:solidFill>
                  <a:srgbClr val="660066"/>
                </a:solidFill>
              </a:rPr>
              <a:t>exhibition.</a:t>
            </a:r>
          </a:p>
          <a:p>
            <a:r>
              <a:rPr lang="en-US" smtClean="0"/>
              <a:t>Only licensed companies could produce, distribute and exhibit films=</a:t>
            </a:r>
            <a:r>
              <a:rPr lang="en-US" smtClean="0">
                <a:solidFill>
                  <a:srgbClr val="660066"/>
                </a:solidFill>
              </a:rPr>
              <a:t>oligopoly</a:t>
            </a:r>
          </a:p>
          <a:p>
            <a:pPr lvl="2"/>
            <a:r>
              <a:rPr lang="en-US" smtClean="0"/>
              <a:t>Eastman Kodak only sold films to MPPC licensed companies, etc.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Production</a:t>
            </a:r>
          </a:p>
        </p:txBody>
      </p:sp>
      <p:sp>
        <p:nvSpPr>
          <p:cNvPr id="50178" name="Content Placeholder 2"/>
          <p:cNvSpPr>
            <a:spLocks noGrp="1"/>
          </p:cNvSpPr>
          <p:nvPr>
            <p:ph idx="1"/>
          </p:nvPr>
        </p:nvSpPr>
        <p:spPr/>
        <p:txBody>
          <a:bodyPr/>
          <a:lstStyle/>
          <a:p>
            <a:r>
              <a:rPr lang="en-US" smtClean="0"/>
              <a:t>The whole creative process involved in the making of a film (shooting footage, set design, costume, directing, editing, etc)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Distribution</a:t>
            </a:r>
          </a:p>
        </p:txBody>
      </p:sp>
      <p:sp>
        <p:nvSpPr>
          <p:cNvPr id="51202" name="Content Placeholder 2"/>
          <p:cNvSpPr>
            <a:spLocks noGrp="1"/>
          </p:cNvSpPr>
          <p:nvPr>
            <p:ph idx="1"/>
          </p:nvPr>
        </p:nvSpPr>
        <p:spPr/>
        <p:txBody>
          <a:bodyPr/>
          <a:lstStyle/>
          <a:p>
            <a:r>
              <a:rPr lang="en-US" smtClean="0"/>
              <a:t>The process of selling and marketing the film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Exhibition</a:t>
            </a:r>
          </a:p>
        </p:txBody>
      </p:sp>
      <p:sp>
        <p:nvSpPr>
          <p:cNvPr id="52226" name="Content Placeholder 2"/>
          <p:cNvSpPr>
            <a:spLocks noGrp="1"/>
          </p:cNvSpPr>
          <p:nvPr>
            <p:ph idx="1"/>
          </p:nvPr>
        </p:nvSpPr>
        <p:spPr/>
        <p:txBody>
          <a:bodyPr/>
          <a:lstStyle/>
          <a:p>
            <a:r>
              <a:rPr lang="en-US" smtClean="0"/>
              <a:t>The process of showing the film in theaters </a:t>
            </a:r>
          </a:p>
          <a:p>
            <a:pPr lvl="1"/>
            <a:r>
              <a:rPr lang="en-US" smtClean="0"/>
              <a:t>Exhibitors were those who owned and operated theaters and were involved in the buying/renting process of films.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Oligopoly</a:t>
            </a:r>
          </a:p>
        </p:txBody>
      </p:sp>
      <p:sp>
        <p:nvSpPr>
          <p:cNvPr id="3" name="Content Placeholder 2"/>
          <p:cNvSpPr>
            <a:spLocks noGrp="1"/>
          </p:cNvSpPr>
          <p:nvPr>
            <p:ph idx="1"/>
          </p:nvPr>
        </p:nvSpPr>
        <p:spPr/>
        <p:txBody>
          <a:bodyPr rtlCol="0">
            <a:normAutofit lnSpcReduction="1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When a small number of firms cooperate to control the market.</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In the film industry, when any other unlicensed firmed attempted to shoot, distribute, or exhibit a film, MPPC would threatened to sue for patent infringement.</a:t>
            </a: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r>
              <a:rPr lang="en-US" dirty="0" smtClean="0">
                <a:solidFill>
                  <a:schemeClr val="tx1">
                    <a:lumMod val="75000"/>
                    <a:lumOff val="25000"/>
                  </a:schemeClr>
                </a:solidFill>
                <a:ea typeface="+mn-ea"/>
              </a:rPr>
              <a:t>Monopoly: when one firm controls the market</a:t>
            </a: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None/>
              <a:defRPr/>
            </a:pPr>
            <a:endParaRPr lang="en-US" dirty="0" smtClean="0">
              <a:solidFill>
                <a:schemeClr val="tx1">
                  <a:lumMod val="75000"/>
                  <a:lumOff val="25000"/>
                </a:schemeClr>
              </a:solidFill>
              <a:ea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54274" name="Content Placeholder 2"/>
          <p:cNvSpPr>
            <a:spLocks noGrp="1"/>
          </p:cNvSpPr>
          <p:nvPr>
            <p:ph idx="1"/>
          </p:nvPr>
        </p:nvSpPr>
        <p:spPr/>
        <p:txBody>
          <a:bodyPr/>
          <a:lstStyle/>
          <a:p>
            <a:r>
              <a:rPr lang="en-US" smtClean="0"/>
              <a:t>The independents fought back!!</a:t>
            </a:r>
          </a:p>
          <a:p>
            <a:r>
              <a:rPr lang="en-US" smtClean="0"/>
              <a:t>6000 theaters agreed to pay the fees to MPPC</a:t>
            </a:r>
          </a:p>
          <a:p>
            <a:r>
              <a:rPr lang="en-US" smtClean="0"/>
              <a:t>2000 refused</a:t>
            </a:r>
          </a:p>
          <a:p>
            <a:r>
              <a:rPr lang="en-US" smtClean="0"/>
              <a:t>A market for unlicensed producers and distributors was created by these 2000</a:t>
            </a:r>
          </a:p>
          <a:p>
            <a:r>
              <a:rPr lang="en-US" smtClean="0"/>
              <a:t>This portion of the industry was identified as the </a:t>
            </a:r>
            <a:r>
              <a:rPr lang="en-US" smtClean="0">
                <a:solidFill>
                  <a:srgbClr val="660066"/>
                </a:solidFill>
              </a:rPr>
              <a:t>independents.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Diorama</a:t>
            </a:r>
          </a:p>
        </p:txBody>
      </p:sp>
      <p:sp>
        <p:nvSpPr>
          <p:cNvPr id="19458" name="Content Placeholder 2"/>
          <p:cNvSpPr>
            <a:spLocks noGrp="1"/>
          </p:cNvSpPr>
          <p:nvPr>
            <p:ph idx="1"/>
          </p:nvPr>
        </p:nvSpPr>
        <p:spPr/>
        <p:txBody>
          <a:bodyPr/>
          <a:lstStyle/>
          <a:p>
            <a:r>
              <a:rPr lang="en-US" smtClean="0"/>
              <a:t>Painted backdrops featuring 3-D figures depicting historical events</a:t>
            </a:r>
          </a:p>
        </p:txBody>
      </p:sp>
      <p:pic>
        <p:nvPicPr>
          <p:cNvPr id="19459" name="Picture 4"/>
          <p:cNvPicPr>
            <a:picLocks noChangeAspect="1"/>
          </p:cNvPicPr>
          <p:nvPr/>
        </p:nvPicPr>
        <p:blipFill>
          <a:blip r:embed="rId2"/>
          <a:srcRect/>
          <a:stretch>
            <a:fillRect/>
          </a:stretch>
        </p:blipFill>
        <p:spPr bwMode="auto">
          <a:xfrm>
            <a:off x="1828800" y="2971800"/>
            <a:ext cx="5486400" cy="36623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Independents</a:t>
            </a:r>
          </a:p>
        </p:txBody>
      </p:sp>
      <p:sp>
        <p:nvSpPr>
          <p:cNvPr id="55298" name="Content Placeholder 2"/>
          <p:cNvSpPr>
            <a:spLocks noGrp="1"/>
          </p:cNvSpPr>
          <p:nvPr>
            <p:ph idx="1"/>
          </p:nvPr>
        </p:nvSpPr>
        <p:spPr/>
        <p:txBody>
          <a:bodyPr/>
          <a:lstStyle/>
          <a:p>
            <a:r>
              <a:rPr lang="en-US" smtClean="0"/>
              <a:t>A group of professionals in the film industry who were not licensed through the MPPC to create, distribute, and exhibit films.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 WWI</a:t>
            </a:r>
            <a:endParaRPr lang="en-US" dirty="0">
              <a:solidFill>
                <a:schemeClr val="tx1">
                  <a:lumMod val="75000"/>
                  <a:lumOff val="25000"/>
                </a:schemeClr>
              </a:solidFill>
              <a:ea typeface="+mj-ea"/>
              <a:cs typeface="+mj-cs"/>
            </a:endParaRPr>
          </a:p>
        </p:txBody>
      </p:sp>
      <p:sp>
        <p:nvSpPr>
          <p:cNvPr id="56322" name="Content Placeholder 2"/>
          <p:cNvSpPr>
            <a:spLocks noGrp="1"/>
          </p:cNvSpPr>
          <p:nvPr>
            <p:ph idx="1"/>
          </p:nvPr>
        </p:nvSpPr>
        <p:spPr/>
        <p:txBody>
          <a:bodyPr/>
          <a:lstStyle/>
          <a:p>
            <a:r>
              <a:rPr lang="en-US" smtClean="0"/>
              <a:t>The Independent Movement</a:t>
            </a:r>
          </a:p>
          <a:p>
            <a:r>
              <a:rPr lang="en-US" smtClean="0"/>
              <a:t>Independent Motion Picture Company, New York Motion Picture Company</a:t>
            </a:r>
          </a:p>
          <a:p>
            <a:pPr lvl="1"/>
            <a:r>
              <a:rPr lang="en-US" smtClean="0"/>
              <a:t>These companies could rent films from European companies that MPPC had shut out. </a:t>
            </a:r>
          </a:p>
          <a:p>
            <a:pPr lvl="1"/>
            <a:r>
              <a:rPr lang="en-US" smtClean="0"/>
              <a:t>To avoid patent infringement suits they claimed to be using cameras that employed different mechanisms than Edison’s.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3" name="Content Placeholder 2"/>
          <p:cNvSpPr>
            <a:spLocks noGrp="1"/>
          </p:cNvSpPr>
          <p:nvPr>
            <p:ph idx="1"/>
          </p:nvPr>
        </p:nvSpPr>
        <p:spPr/>
        <p:txBody>
          <a:bodyPr rtlCol="0">
            <a:normAutofit fontScale="77500" lnSpcReduction="2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The MPPC retaliated and created the General Film Company in 1910 in an attempt to monopolize the distribution aspect of filmmaking.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GFC released ALL films made by MPPC producers.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MPPC also hired detectives to investigate the Independents claims in regards to mechanisms.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MPPC lost a key suit where IMP claimed to be using a different mechanism and after investigations, the court ruled that this particular mechanism had been anticipated in earlier patents, so therefore was not a violation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This freed all independents from the fear of infringement law suits!!!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58370" name="Content Placeholder 2"/>
          <p:cNvSpPr>
            <a:spLocks noGrp="1"/>
          </p:cNvSpPr>
          <p:nvPr>
            <p:ph idx="1"/>
          </p:nvPr>
        </p:nvSpPr>
        <p:spPr/>
        <p:txBody>
          <a:bodyPr/>
          <a:lstStyle/>
          <a:p>
            <a:r>
              <a:rPr lang="en-US" smtClean="0"/>
              <a:t>After key loss, MPCC suffered, and many independents began banding together.</a:t>
            </a:r>
          </a:p>
          <a:p>
            <a:r>
              <a:rPr lang="en-US" smtClean="0"/>
              <a:t>It was during this time that the feature film length was established AND it was the birth of the Hollywood Studio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Stereoscopes</a:t>
            </a:r>
          </a:p>
        </p:txBody>
      </p:sp>
      <p:sp>
        <p:nvSpPr>
          <p:cNvPr id="20482" name="Content Placeholder 2"/>
          <p:cNvSpPr>
            <a:spLocks noGrp="1"/>
          </p:cNvSpPr>
          <p:nvPr>
            <p:ph idx="1"/>
          </p:nvPr>
        </p:nvSpPr>
        <p:spPr/>
        <p:txBody>
          <a:bodyPr/>
          <a:lstStyle/>
          <a:p>
            <a:r>
              <a:rPr lang="en-US" smtClean="0"/>
              <a:t>Hand-held viewers that created three dimensional effects by using oblong cards with two photographs printed side by side </a:t>
            </a:r>
          </a:p>
        </p:txBody>
      </p:sp>
      <p:pic>
        <p:nvPicPr>
          <p:cNvPr id="20483" name="Picture 3"/>
          <p:cNvPicPr>
            <a:picLocks noChangeAspect="1" noChangeArrowheads="1"/>
          </p:cNvPicPr>
          <p:nvPr/>
        </p:nvPicPr>
        <p:blipFill>
          <a:blip r:embed="rId2"/>
          <a:srcRect/>
          <a:stretch>
            <a:fillRect/>
          </a:stretch>
        </p:blipFill>
        <p:spPr bwMode="auto">
          <a:xfrm>
            <a:off x="2514600" y="3581400"/>
            <a:ext cx="3810000" cy="281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a:t>
            </a:r>
            <a:endParaRPr lang="en-US" dirty="0">
              <a:solidFill>
                <a:schemeClr val="tx1">
                  <a:lumMod val="75000"/>
                  <a:lumOff val="25000"/>
                </a:schemeClr>
              </a:solidFill>
              <a:ea typeface="+mj-ea"/>
              <a:cs typeface="+mj-cs"/>
            </a:endParaRPr>
          </a:p>
        </p:txBody>
      </p:sp>
      <p:sp>
        <p:nvSpPr>
          <p:cNvPr id="21506" name="Content Placeholder 2"/>
          <p:cNvSpPr>
            <a:spLocks noGrp="1"/>
          </p:cNvSpPr>
          <p:nvPr>
            <p:ph idx="1"/>
          </p:nvPr>
        </p:nvSpPr>
        <p:spPr/>
        <p:txBody>
          <a:bodyPr/>
          <a:lstStyle/>
          <a:p>
            <a:r>
              <a:rPr lang="en-US" smtClean="0"/>
              <a:t>1</a:t>
            </a:r>
            <a:r>
              <a:rPr lang="en-US" baseline="30000" smtClean="0"/>
              <a:t>st</a:t>
            </a:r>
            <a:r>
              <a:rPr lang="en-US" smtClean="0"/>
              <a:t>: Scientists had to realize, the human eye will perceive motion if a series of slightly different images is placed before it in rapid succession-minimally around 16 per second.</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solidFill>
                  <a:srgbClr val="660066"/>
                </a:solidFill>
              </a:rPr>
              <a:t>Phenakistoscope (1832)</a:t>
            </a:r>
          </a:p>
        </p:txBody>
      </p:sp>
      <p:sp>
        <p:nvSpPr>
          <p:cNvPr id="22530" name="Content Placeholder 2"/>
          <p:cNvSpPr>
            <a:spLocks noGrp="1"/>
          </p:cNvSpPr>
          <p:nvPr>
            <p:ph idx="1"/>
          </p:nvPr>
        </p:nvSpPr>
        <p:spPr/>
        <p:txBody>
          <a:bodyPr/>
          <a:lstStyle/>
          <a:p>
            <a:r>
              <a:rPr lang="en-US" smtClean="0"/>
              <a:t>Deceiving scope</a:t>
            </a:r>
          </a:p>
          <a:p>
            <a:r>
              <a:rPr lang="en-US" b="1" u="sng" smtClean="0">
                <a:hlinkClick r:id="rId2"/>
              </a:rPr>
              <a:t>http://www.youtube.com/watch?v=dAoa0mv2id4</a:t>
            </a:r>
            <a:r>
              <a:rPr lang="en-US"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solidFill>
                  <a:srgbClr val="660066"/>
                </a:solidFill>
              </a:rPr>
              <a:t>Zoetrope (1833)</a:t>
            </a:r>
          </a:p>
        </p:txBody>
      </p:sp>
      <p:sp>
        <p:nvSpPr>
          <p:cNvPr id="23554" name="Content Placeholder 2"/>
          <p:cNvSpPr>
            <a:spLocks noGrp="1"/>
          </p:cNvSpPr>
          <p:nvPr>
            <p:ph idx="1"/>
          </p:nvPr>
        </p:nvSpPr>
        <p:spPr/>
        <p:txBody>
          <a:bodyPr/>
          <a:lstStyle/>
          <a:p>
            <a:r>
              <a:rPr lang="en-US" smtClean="0"/>
              <a:t>Life + turn</a:t>
            </a:r>
          </a:p>
          <a:p>
            <a:r>
              <a:rPr lang="en-US" b="1" u="sng" smtClean="0">
                <a:hlinkClick r:id="rId2"/>
              </a:rPr>
              <a:t>http://www.youtube.com/watch?v=-3yarT_h2ws</a:t>
            </a:r>
            <a:endParaRPr lang="en-US" smtClean="0"/>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a:t>
            </a:r>
            <a:endParaRPr lang="en-US" dirty="0">
              <a:solidFill>
                <a:schemeClr val="tx1">
                  <a:lumMod val="75000"/>
                  <a:lumOff val="25000"/>
                </a:schemeClr>
              </a:solidFill>
              <a:ea typeface="+mj-ea"/>
              <a:cs typeface="+mj-cs"/>
            </a:endParaRPr>
          </a:p>
        </p:txBody>
      </p:sp>
      <p:sp>
        <p:nvSpPr>
          <p:cNvPr id="24578" name="Content Placeholder 2"/>
          <p:cNvSpPr>
            <a:spLocks noGrp="1"/>
          </p:cNvSpPr>
          <p:nvPr>
            <p:ph idx="1"/>
          </p:nvPr>
        </p:nvSpPr>
        <p:spPr/>
        <p:txBody>
          <a:bodyPr/>
          <a:lstStyle/>
          <a:p>
            <a:r>
              <a:rPr lang="en-US" smtClean="0"/>
              <a:t>2</a:t>
            </a:r>
            <a:r>
              <a:rPr lang="en-US" baseline="30000" smtClean="0"/>
              <a:t>nd</a:t>
            </a:r>
            <a:r>
              <a:rPr lang="en-US" smtClean="0"/>
              <a:t>: these fast-moving images needed to be projected on a surface</a:t>
            </a:r>
          </a:p>
          <a:p>
            <a:r>
              <a:rPr lang="en-US" smtClean="0"/>
              <a:t>17</a:t>
            </a:r>
            <a:r>
              <a:rPr lang="en-US" baseline="30000" smtClean="0"/>
              <a:t>th</a:t>
            </a:r>
            <a:r>
              <a:rPr lang="en-US" smtClean="0"/>
              <a:t> Century “magic lanterns” projecting glass lantern slides (paintings illuminated by glass), but couldn’t flash large numbers of images fast enough to create illusion of motion.</a:t>
            </a:r>
          </a:p>
          <a:p>
            <a:endParaRPr lang="en-US" smtClean="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469</TotalTime>
  <Words>1328</Words>
  <Application>Microsoft Office PowerPoint</Application>
  <PresentationFormat>On-screen Show (4:3)</PresentationFormat>
  <Paragraphs>166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Capital</vt:lpstr>
      <vt:lpstr>History of Cinema</vt:lpstr>
      <vt:lpstr>Early Years</vt:lpstr>
      <vt:lpstr>Early Years</vt:lpstr>
      <vt:lpstr>Diorama</vt:lpstr>
      <vt:lpstr>Stereoscopes</vt:lpstr>
      <vt:lpstr>Pre-conditions for Motion Pictures</vt:lpstr>
      <vt:lpstr>Phenakistoscope (1832)</vt:lpstr>
      <vt:lpstr>Zoetrope (1833)</vt:lpstr>
      <vt:lpstr>Pre-conditions for Motion Pictures</vt:lpstr>
      <vt:lpstr>Pre-conditions for Motion Pictures </vt:lpstr>
      <vt:lpstr>Exposure</vt:lpstr>
      <vt:lpstr>Pre-conditions for Motion Pictures </vt:lpstr>
      <vt:lpstr>Pre-conditions of Motion Picture</vt:lpstr>
      <vt:lpstr>Shutter</vt:lpstr>
      <vt:lpstr>Aperture</vt:lpstr>
      <vt:lpstr>PowerPoint Presentation</vt:lpstr>
      <vt:lpstr>Invention of the Motion Picture</vt:lpstr>
      <vt:lpstr>Kinetoscope</vt:lpstr>
      <vt:lpstr>Kinetoscope</vt:lpstr>
      <vt:lpstr>The Bioscop</vt:lpstr>
      <vt:lpstr>The Bioscop</vt:lpstr>
      <vt:lpstr>The Lumiere Brothers</vt:lpstr>
      <vt:lpstr>Lumiere Brothers</vt:lpstr>
      <vt:lpstr>American Developments</vt:lpstr>
      <vt:lpstr>American Developments</vt:lpstr>
      <vt:lpstr>Scenics</vt:lpstr>
      <vt:lpstr>Topicals</vt:lpstr>
      <vt:lpstr>Fiction Films</vt:lpstr>
      <vt:lpstr>American Developments</vt:lpstr>
      <vt:lpstr>Nickelodeon</vt:lpstr>
      <vt:lpstr>American Cinema: Pre WWI</vt:lpstr>
      <vt:lpstr>American Cinema: Pre-WWI</vt:lpstr>
      <vt:lpstr>Patent</vt:lpstr>
      <vt:lpstr>American Cinema: Pre-WWI</vt:lpstr>
      <vt:lpstr>Production</vt:lpstr>
      <vt:lpstr>Distribution</vt:lpstr>
      <vt:lpstr>Exhibition</vt:lpstr>
      <vt:lpstr>Oligopoly</vt:lpstr>
      <vt:lpstr>American Cinema: Pre-WWI</vt:lpstr>
      <vt:lpstr>Independents</vt:lpstr>
      <vt:lpstr>American Cinema: Pre WWI</vt:lpstr>
      <vt:lpstr>American Cinema: Pre-WWI</vt:lpstr>
      <vt:lpstr>American Cinema: Pre-WWI</vt:lpstr>
    </vt:vector>
  </TitlesOfParts>
  <Company>Chapman Univeristy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Cinema</dc:title>
  <dc:creator>Angela Hall</dc:creator>
  <cp:lastModifiedBy>KEITH PETITI</cp:lastModifiedBy>
  <cp:revision>9</cp:revision>
  <dcterms:created xsi:type="dcterms:W3CDTF">2011-02-09T22:04:14Z</dcterms:created>
  <dcterms:modified xsi:type="dcterms:W3CDTF">2014-08-19T21:19:34Z</dcterms:modified>
</cp:coreProperties>
</file>